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60" r:id="rId4"/>
    <p:sldId id="272" r:id="rId5"/>
    <p:sldId id="271" r:id="rId6"/>
    <p:sldId id="277" r:id="rId7"/>
    <p:sldId id="282" r:id="rId8"/>
    <p:sldId id="278" r:id="rId9"/>
    <p:sldId id="279" r:id="rId10"/>
    <p:sldId id="280" r:id="rId11"/>
    <p:sldId id="281" r:id="rId12"/>
    <p:sldId id="275" r:id="rId13"/>
    <p:sldId id="261" r:id="rId14"/>
    <p:sldId id="269" r:id="rId15"/>
    <p:sldId id="276" r:id="rId16"/>
    <p:sldId id="263" r:id="rId17"/>
    <p:sldId id="266" r:id="rId18"/>
    <p:sldId id="26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E210AD1-77D5-48E8-9B49-7992E5B58FEA}" type="datetimeFigureOut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94E9331-92F3-479C-9B21-B57DF1993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B969E7-CF32-4E85-8E51-CA7F90EAC50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/>
              <a:t>Слайд для учителя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EDC0F-4948-4E25-8BFE-DB20632C9395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8A433-4A73-4EFD-A477-462448D17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191B1-3BED-4389-AD2D-FA178A99A884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F0756-461D-4993-A0C9-7BF1E9A72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0BABF-737A-49E1-86A3-21BC4CBF5459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641D3-3D9F-4428-AEDF-943382DB8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EB1D4-7EC5-415B-B2D5-A35DD492A8E5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761AC-72F8-4235-9D77-7B6D8E2E2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C2DFF-E879-4988-9EB7-55C85D9D4931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5FE22-6DCD-4D1F-8743-4AC28EAEF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55D4F-6547-4320-B98D-26B864D649D0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8249A-A1E9-4B85-93D6-F4441E6C1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9F32A-2969-48AE-A788-F13918849E37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A0F24-CDC2-4298-B0CD-94DF675F9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FC7C4-404F-450B-B9F9-EB97C54E9072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8E823-6698-4C53-A575-0354F3C8F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CA6C5-6DC6-4C04-AC59-DA1D084BD06B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55E32-5318-4B41-A1B2-346A08C49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DB4AF-6BA4-4826-A241-4AF84A014FF1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E9F23-D375-45D0-A591-51094EF2A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84A15-20AF-4D27-B3AF-4E967DAFFED9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7CACD-411D-46AD-BE30-A72F54FC9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8C7404-1D79-4EB0-B1CC-733DE3DC2A21}" type="datetime1">
              <a:rPr lang="ru-RU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02A71E-0249-428D-9232-108A3E7CE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827584" y="34290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000100" y="857232"/>
            <a:ext cx="4572032" cy="3000396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isometricTopUp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2" name="Picture 2" descr="H:\Documents and Settings\Aida\Рабочий стол\НОвая ГРАФИКА сборник\КАРТИНКИ СБОРНИК_ школьные\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2500313"/>
            <a:ext cx="6429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H:\Documents and Settings\Aida\Рабочий стол\НОвая ГРАФИКА сборник\КАРТИНКИ СБОРНИК_ школьные\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25" y="214312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88" y="2786063"/>
            <a:ext cx="7524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4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5" y="1143000"/>
            <a:ext cx="68103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6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57313" y="1928813"/>
            <a:ext cx="8239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7" descr="H:\Documents and Settings\Aida\Рабочий стол\НОвая ГРАФИКА сборник\КАРТИНКИ СБОРНИК_ школьные\7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7563" y="857250"/>
            <a:ext cx="681037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8" descr="H:\Documents and Settings\Aida\Рабочий стол\НОвая ГРАФИКА сборник\КАРТИНКИ СБОРНИК_ школьные\8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0" y="1428750"/>
            <a:ext cx="8239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9" descr="H:\Documents and Settings\Aida\Рабочий стол\НОвая ГРАФИКА сборник\КАРТИНКИ СБОРНИК_ школьные\9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86125" y="1571625"/>
            <a:ext cx="68103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0" descr="H:\Documents and Settings\Aida\Рабочий стол\НОвая ГРАФИКА сборник\КАРТИНКИ СБОРНИК_ школьные\0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00500" y="19288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Прямоугольник 76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64" name="Picture 21" descr="H:\Documents and Settings\Aida\Рабочий стол\НОвая ГРАФИКА сборник\КАРТИНКИ СБОРНИК_ школьные\Копия boworms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072063" y="2000250"/>
            <a:ext cx="164306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Прямоугольник 80"/>
          <p:cNvSpPr/>
          <p:nvPr/>
        </p:nvSpPr>
        <p:spPr>
          <a:xfrm>
            <a:off x="214313" y="6429375"/>
            <a:ext cx="1195387" cy="24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3717032"/>
            <a:ext cx="59046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rgbClr val="FF0000"/>
                </a:solidFill>
                <a:effectLst/>
              </a:rPr>
              <a:t>Урок математики</a:t>
            </a:r>
          </a:p>
          <a:p>
            <a:pPr algn="ctr"/>
            <a:r>
              <a:rPr lang="ru-RU" sz="4400" b="1" dirty="0">
                <a:ln/>
                <a:solidFill>
                  <a:srgbClr val="FF0000"/>
                </a:solidFill>
              </a:rPr>
              <a:t>2 класс</a:t>
            </a:r>
          </a:p>
          <a:p>
            <a:pPr algn="ctr"/>
            <a:endParaRPr lang="ru-RU" sz="2000" b="1" cap="none" spc="0" dirty="0">
              <a:ln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ECA6C5-6DC6-4C04-AC59-DA1D084BD06B}" type="datetime1">
              <a:rPr lang="ru-RU" smtClean="0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55E32-5318-4B41-A1B2-346A08C4928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46082" name="Picture 2" descr="m1614698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428736"/>
            <a:ext cx="9144000" cy="5143536"/>
          </a:xfrm>
          <a:prstGeom prst="rect">
            <a:avLst/>
          </a:prstGeom>
          <a:solidFill>
            <a:schemeClr val="accent3"/>
          </a:solidFill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ECA6C5-6DC6-4C04-AC59-DA1D084BD06B}" type="datetime1">
              <a:rPr lang="ru-RU" smtClean="0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55E32-5318-4B41-A1B2-346A08C4928F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47106" name="Picture 2" descr="g16146981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553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5400" dirty="0" smtClean="0">
                <a:solidFill>
                  <a:srgbClr val="92D050"/>
                </a:solidFill>
                <a:latin typeface="Arial Black" pitchFamily="34" charset="0"/>
              </a:rPr>
              <a:t>Если</a:t>
            </a:r>
            <a:endParaRPr lang="ru-RU" sz="5400" dirty="0">
              <a:solidFill>
                <a:srgbClr val="92D050"/>
              </a:solidFill>
              <a:latin typeface="Arial Black" pitchFamily="34" charset="0"/>
            </a:endParaRPr>
          </a:p>
          <a:p>
            <a:pPr eaLnBrk="1" hangingPunct="1">
              <a:buFontTx/>
              <a:buNone/>
            </a:pPr>
            <a:r>
              <a:rPr lang="ru-RU" sz="5400" dirty="0" smtClean="0">
                <a:solidFill>
                  <a:srgbClr val="92D050"/>
                </a:solidFill>
                <a:latin typeface="Arial Black" pitchFamily="34" charset="0"/>
              </a:rPr>
              <a:t>Слагаемые</a:t>
            </a:r>
          </a:p>
          <a:p>
            <a:pPr eaLnBrk="1" hangingPunct="1">
              <a:buFontTx/>
              <a:buNone/>
            </a:pPr>
            <a:r>
              <a:rPr lang="ru-RU" sz="5400" dirty="0" smtClean="0">
                <a:solidFill>
                  <a:srgbClr val="92D050"/>
                </a:solidFill>
                <a:latin typeface="Arial Black" pitchFamily="34" charset="0"/>
              </a:rPr>
              <a:t>одинаковые</a:t>
            </a:r>
            <a:r>
              <a:rPr lang="ru-RU" sz="5400" dirty="0">
                <a:solidFill>
                  <a:srgbClr val="92D050"/>
                </a:solidFill>
                <a:latin typeface="Arial Black" pitchFamily="34" charset="0"/>
              </a:rPr>
              <a:t>,</a:t>
            </a:r>
            <a:r>
              <a:rPr lang="ru-RU" sz="5400" dirty="0">
                <a:latin typeface="Arial Black" pitchFamily="34" charset="0"/>
              </a:rPr>
              <a:t> </a:t>
            </a:r>
            <a:r>
              <a:rPr lang="ru-RU" sz="5400" dirty="0">
                <a:solidFill>
                  <a:srgbClr val="92D050"/>
                </a:solidFill>
                <a:latin typeface="Arial Black" pitchFamily="34" charset="0"/>
              </a:rPr>
              <a:t>…</a:t>
            </a:r>
          </a:p>
          <a:p>
            <a:pPr eaLnBrk="1" hangingPunct="1">
              <a:buFontTx/>
              <a:buNone/>
            </a:pPr>
            <a:endParaRPr lang="ru-RU" dirty="0"/>
          </a:p>
          <a:p>
            <a:pPr eaLnBrk="1" hangingPunct="1">
              <a:buFontTx/>
              <a:buNone/>
            </a:pPr>
            <a:r>
              <a:rPr lang="ru-RU" dirty="0"/>
              <a:t>	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819400" y="457200"/>
            <a:ext cx="358140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Вывод</a:t>
            </a:r>
          </a:p>
        </p:txBody>
      </p:sp>
      <p:pic>
        <p:nvPicPr>
          <p:cNvPr id="7172" name="Picture 5" descr="Рисунок1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7662" y="2285992"/>
            <a:ext cx="2446338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 Кластер»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47864" y="2852936"/>
            <a:ext cx="2867210" cy="165618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Умножение</a:t>
            </a:r>
          </a:p>
        </p:txBody>
      </p:sp>
      <p:sp>
        <p:nvSpPr>
          <p:cNvPr id="7" name="Овал 6"/>
          <p:cNvSpPr/>
          <p:nvPr/>
        </p:nvSpPr>
        <p:spPr>
          <a:xfrm>
            <a:off x="6357950" y="4786322"/>
            <a:ext cx="2088232" cy="115212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643702" y="1785926"/>
            <a:ext cx="2016224" cy="100811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55576" y="1916832"/>
            <a:ext cx="1800200" cy="115212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42910" y="4786322"/>
            <a:ext cx="1944216" cy="10801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4245324">
            <a:off x="6194336" y="2290400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745678">
            <a:off x="5940794" y="4209415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3066080">
            <a:off x="2795852" y="3836319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7376181">
            <a:off x="2796285" y="2539551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Сосчитайте: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/>
              <a:t>                                                                                       </a:t>
            </a: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2+2+2+2+2+2+2=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•7=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24161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276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514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64305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5052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752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371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3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3657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5643570" y="5257800"/>
            <a:ext cx="266223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</a:t>
            </a: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3124200" y="5867400"/>
            <a:ext cx="83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14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/>
      <p:bldP spid="92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Сосчитайте: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800600" cy="49530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dirty="0"/>
              <a:t>4+4+4=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dirty="0"/>
              <a:t>4</a:t>
            </a:r>
            <a:r>
              <a:rPr lang="ru-RU" sz="4400" dirty="0">
                <a:cs typeface="Arial" charset="0"/>
              </a:rPr>
              <a:t>•3=12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4400" b="1" dirty="0">
              <a:cs typeface="Arial" charset="0"/>
            </a:endParaRPr>
          </a:p>
        </p:txBody>
      </p:sp>
      <p:pic>
        <p:nvPicPr>
          <p:cNvPr id="6148" name="Рисунок 10" descr="14386d76c18f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969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10" descr="14386d76c18f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00200"/>
            <a:ext cx="8969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10" descr="14386d76c18f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600200"/>
            <a:ext cx="8969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ябло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7432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ябло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7432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ябло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7432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груш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733800"/>
            <a:ext cx="7842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 descr="груш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3657600"/>
            <a:ext cx="7842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2" descr="груш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3733800"/>
            <a:ext cx="6969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Рисунок 10" descr="14386d76c18f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1600200"/>
            <a:ext cx="828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15" descr="ябло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6670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17" descr="груш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3657600"/>
            <a:ext cx="6969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32"/>
          <p:cNvGrpSpPr>
            <a:grpSpLocks/>
          </p:cNvGrpSpPr>
          <p:nvPr/>
        </p:nvGrpSpPr>
        <p:grpSpPr bwMode="auto">
          <a:xfrm rot="383546">
            <a:off x="5638800" y="2060575"/>
            <a:ext cx="3122613" cy="3732213"/>
            <a:chOff x="5143504" y="2786058"/>
            <a:chExt cx="3714776" cy="3559430"/>
          </a:xfrm>
        </p:grpSpPr>
        <p:pic>
          <p:nvPicPr>
            <p:cNvPr id="6165" name="Picture 2" descr="I:\для перегрузки\гномы\3.bmp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2786058"/>
              <a:ext cx="3714776" cy="3559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6" name="Picture 3" descr="D:\новый диск\картинки\картинки овые\растения\грибы\cfe5de40e9bd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flipH="1">
              <a:off x="5786446" y="4200702"/>
              <a:ext cx="1143008" cy="1112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7" name="Picture 4" descr="D:\новый диск\картинки\картинки овые\растения\грибы\c7db5047e17e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286512" y="4429132"/>
              <a:ext cx="1446544" cy="1333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2357422" y="485776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12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2969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428736"/>
            <a:ext cx="10109241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dirty="0"/>
              <a:t>3+3+3+3+3+3+3=        </a:t>
            </a:r>
          </a:p>
          <a:p>
            <a:r>
              <a:rPr lang="ru-RU" sz="4800" dirty="0"/>
              <a:t>8+8+0 =</a:t>
            </a:r>
          </a:p>
          <a:p>
            <a:r>
              <a:rPr lang="ru-RU" sz="4800" dirty="0"/>
              <a:t>6+6+4=</a:t>
            </a:r>
          </a:p>
          <a:p>
            <a:r>
              <a:rPr lang="ru-RU" sz="4800" dirty="0"/>
              <a:t>5+5+5+5=                   </a:t>
            </a:r>
          </a:p>
          <a:p>
            <a:r>
              <a:rPr lang="ru-RU" sz="4800" dirty="0"/>
              <a:t>7-7-7-7=</a:t>
            </a:r>
          </a:p>
          <a:p>
            <a:r>
              <a:rPr lang="ru-RU" sz="4800" dirty="0"/>
              <a:t>8+8+8+8=</a:t>
            </a:r>
          </a:p>
          <a:p>
            <a:pPr algn="ctr"/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188640"/>
            <a:ext cx="509511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Замените сложение </a:t>
            </a:r>
          </a:p>
          <a:p>
            <a:pPr algn="ctr"/>
            <a:r>
              <a:rPr lang="ru-RU" sz="3200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умножением </a:t>
            </a:r>
            <a:endParaRPr lang="ru-RU" sz="3200" b="1" cap="all" spc="0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 Кластер»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47864" y="2852936"/>
            <a:ext cx="2160240" cy="165618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Умножение</a:t>
            </a:r>
          </a:p>
        </p:txBody>
      </p:sp>
      <p:sp>
        <p:nvSpPr>
          <p:cNvPr id="7" name="Овал 6"/>
          <p:cNvSpPr/>
          <p:nvPr/>
        </p:nvSpPr>
        <p:spPr>
          <a:xfrm>
            <a:off x="6228184" y="4509120"/>
            <a:ext cx="2088232" cy="115212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?</a:t>
            </a:r>
          </a:p>
        </p:txBody>
      </p:sp>
      <p:sp>
        <p:nvSpPr>
          <p:cNvPr id="8" name="Овал 7"/>
          <p:cNvSpPr/>
          <p:nvPr/>
        </p:nvSpPr>
        <p:spPr>
          <a:xfrm>
            <a:off x="6372200" y="1988840"/>
            <a:ext cx="2016224" cy="100811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 Х</a:t>
            </a:r>
          </a:p>
        </p:txBody>
      </p:sp>
      <p:sp>
        <p:nvSpPr>
          <p:cNvPr id="9" name="Овал 8"/>
          <p:cNvSpPr/>
          <p:nvPr/>
        </p:nvSpPr>
        <p:spPr>
          <a:xfrm>
            <a:off x="467544" y="1988840"/>
            <a:ext cx="2016224" cy="115212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Сложение одинаковых слагаемых</a:t>
            </a:r>
          </a:p>
        </p:txBody>
      </p:sp>
      <p:sp>
        <p:nvSpPr>
          <p:cNvPr id="10" name="Овал 9"/>
          <p:cNvSpPr/>
          <p:nvPr/>
        </p:nvSpPr>
        <p:spPr>
          <a:xfrm>
            <a:off x="683568" y="4509120"/>
            <a:ext cx="1944216" cy="10801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?</a:t>
            </a:r>
          </a:p>
        </p:txBody>
      </p:sp>
      <p:sp>
        <p:nvSpPr>
          <p:cNvPr id="13" name="Стрелка вниз 12"/>
          <p:cNvSpPr/>
          <p:nvPr/>
        </p:nvSpPr>
        <p:spPr>
          <a:xfrm rot="14245324">
            <a:off x="5843986" y="2570454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745678">
            <a:off x="5660742" y="4000230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3066080">
            <a:off x="2795852" y="3836319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7376181">
            <a:off x="2696256" y="2551608"/>
            <a:ext cx="367111" cy="1049141"/>
          </a:xfrm>
          <a:prstGeom prst="downArrow">
            <a:avLst>
              <a:gd name="adj1" fmla="val 36154"/>
              <a:gd name="adj2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876256" y="2420888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Продолжите предложения:</a:t>
            </a:r>
          </a:p>
        </p:txBody>
      </p:sp>
      <p:sp>
        <p:nvSpPr>
          <p:cNvPr id="16387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400" dirty="0"/>
              <a:t>Сегодня я узнал…</a:t>
            </a:r>
          </a:p>
          <a:p>
            <a:pPr>
              <a:buFont typeface="Wingdings 2" pitchFamily="18" charset="2"/>
              <a:buNone/>
            </a:pPr>
            <a:r>
              <a:rPr lang="ru-RU" sz="4400" dirty="0"/>
              <a:t>Было интересно…</a:t>
            </a:r>
          </a:p>
          <a:p>
            <a:pPr>
              <a:buFont typeface="Wingdings 2" pitchFamily="18" charset="2"/>
              <a:buNone/>
            </a:pPr>
            <a:r>
              <a:rPr lang="ru-RU" sz="4400" dirty="0"/>
              <a:t>Было трудно…</a:t>
            </a:r>
          </a:p>
          <a:p>
            <a:pPr>
              <a:buFont typeface="Wingdings 2" pitchFamily="18" charset="2"/>
              <a:buNone/>
            </a:pPr>
            <a:r>
              <a:rPr lang="ru-RU" sz="4400" dirty="0"/>
              <a:t>Я понял, что…</a:t>
            </a:r>
          </a:p>
          <a:p>
            <a:pPr>
              <a:buFont typeface="Wingdings 2" pitchFamily="18" charset="2"/>
              <a:buNone/>
            </a:pPr>
            <a:r>
              <a:rPr lang="ru-RU" sz="4400" dirty="0"/>
              <a:t>Теперь я могу…</a:t>
            </a:r>
          </a:p>
          <a:p>
            <a:pPr>
              <a:buFont typeface="Wingdings 2" pitchFamily="18" charset="2"/>
              <a:buNone/>
            </a:pPr>
            <a:r>
              <a:rPr lang="ru-RU" sz="4400" dirty="0"/>
              <a:t>Я научился…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533400" y="1752600"/>
            <a:ext cx="8305800" cy="2325688"/>
            <a:chOff x="336" y="1152"/>
            <a:chExt cx="5232" cy="1465"/>
          </a:xfrm>
        </p:grpSpPr>
        <p:graphicFrame>
          <p:nvGraphicFramePr>
            <p:cNvPr id="1026" name="Object 31"/>
            <p:cNvGraphicFramePr>
              <a:graphicFrameLocks noChangeAspect="1"/>
            </p:cNvGraphicFramePr>
            <p:nvPr/>
          </p:nvGraphicFramePr>
          <p:xfrm>
            <a:off x="336" y="1152"/>
            <a:ext cx="5232" cy="1465"/>
          </p:xfrm>
          <a:graphic>
            <a:graphicData uri="http://schemas.openxmlformats.org/presentationml/2006/ole">
              <p:oleObj spid="_x0000_s15361" name="PBrush" r:id="rId3" imgW="7790476" imgH="2476190" progId="PBrush">
                <p:embed/>
              </p:oleObj>
            </a:graphicData>
          </a:graphic>
        </p:graphicFrame>
        <p:sp>
          <p:nvSpPr>
            <p:cNvPr id="1046" name="Text Box 32"/>
            <p:cNvSpPr txBox="1">
              <a:spLocks noChangeArrowheads="1"/>
            </p:cNvSpPr>
            <p:nvPr/>
          </p:nvSpPr>
          <p:spPr bwMode="auto">
            <a:xfrm>
              <a:off x="540" y="1443"/>
              <a:ext cx="56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 dirty="0">
                  <a:solidFill>
                    <a:srgbClr val="FFFF66"/>
                  </a:solidFill>
                  <a:latin typeface="Times New Roman" pitchFamily="18" charset="0"/>
                </a:rPr>
                <a:t>25</a:t>
              </a:r>
            </a:p>
          </p:txBody>
        </p:sp>
        <p:sp>
          <p:nvSpPr>
            <p:cNvPr id="1047" name="Text Box 33"/>
            <p:cNvSpPr txBox="1">
              <a:spLocks noChangeArrowheads="1"/>
            </p:cNvSpPr>
            <p:nvPr/>
          </p:nvSpPr>
          <p:spPr bwMode="auto">
            <a:xfrm>
              <a:off x="1378" y="1824"/>
              <a:ext cx="83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solidFill>
                    <a:srgbClr val="FFFF66"/>
                  </a:solidFill>
                  <a:latin typeface="Times New Roman" pitchFamily="18" charset="0"/>
                </a:rPr>
                <a:t>-13</a:t>
              </a:r>
            </a:p>
          </p:txBody>
        </p:sp>
        <p:sp>
          <p:nvSpPr>
            <p:cNvPr id="1048" name="Text Box 34"/>
            <p:cNvSpPr txBox="1">
              <a:spLocks noChangeArrowheads="1"/>
            </p:cNvSpPr>
            <p:nvPr/>
          </p:nvSpPr>
          <p:spPr bwMode="auto">
            <a:xfrm>
              <a:off x="2174" y="1344"/>
              <a:ext cx="75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solidFill>
                    <a:srgbClr val="FFFF66"/>
                  </a:solidFill>
                  <a:latin typeface="Times New Roman" pitchFamily="18" charset="0"/>
                </a:rPr>
                <a:t>+8</a:t>
              </a:r>
            </a:p>
          </p:txBody>
        </p:sp>
        <p:sp>
          <p:nvSpPr>
            <p:cNvPr id="1049" name="Text Box 35"/>
            <p:cNvSpPr txBox="1">
              <a:spLocks noChangeArrowheads="1"/>
            </p:cNvSpPr>
            <p:nvPr/>
          </p:nvSpPr>
          <p:spPr bwMode="auto">
            <a:xfrm>
              <a:off x="2928" y="2064"/>
              <a:ext cx="98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solidFill>
                    <a:srgbClr val="FFFF66"/>
                  </a:solidFill>
                  <a:latin typeface="Times New Roman" pitchFamily="18" charset="0"/>
                </a:rPr>
                <a:t>+36</a:t>
              </a:r>
            </a:p>
          </p:txBody>
        </p:sp>
        <p:sp>
          <p:nvSpPr>
            <p:cNvPr id="1050" name="Text Box 36"/>
            <p:cNvSpPr txBox="1">
              <a:spLocks noChangeArrowheads="1"/>
            </p:cNvSpPr>
            <p:nvPr/>
          </p:nvSpPr>
          <p:spPr bwMode="auto">
            <a:xfrm>
              <a:off x="3696" y="1440"/>
              <a:ext cx="113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solidFill>
                    <a:srgbClr val="FFFF66"/>
                  </a:solidFill>
                  <a:latin typeface="Times New Roman" pitchFamily="18" charset="0"/>
                </a:rPr>
                <a:t>-16</a:t>
              </a:r>
            </a:p>
          </p:txBody>
        </p:sp>
      </p:grpSp>
      <p:sp>
        <p:nvSpPr>
          <p:cNvPr id="1028" name="Oval 25"/>
          <p:cNvSpPr>
            <a:spLocks noChangeArrowheads="1"/>
          </p:cNvSpPr>
          <p:nvPr/>
        </p:nvSpPr>
        <p:spPr bwMode="auto">
          <a:xfrm>
            <a:off x="5562600" y="5181600"/>
            <a:ext cx="1143000" cy="9906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85860"/>
            <a:ext cx="8258204" cy="642942"/>
          </a:xfrm>
        </p:spPr>
        <p:txBody>
          <a:bodyPr/>
          <a:lstStyle/>
          <a:p>
            <a:pPr algn="l" eaLnBrk="1" hangingPunct="1"/>
            <a:r>
              <a:rPr lang="ru-RU" sz="1600" dirty="0" smtClean="0"/>
              <a:t>Решив примеры по цепочке, узнай сколько лет жили старик со своей старухой у самого синего моря (из сказки)</a:t>
            </a:r>
            <a:endParaRPr lang="ru-RU" sz="1600" dirty="0"/>
          </a:p>
        </p:txBody>
      </p:sp>
      <p:sp>
        <p:nvSpPr>
          <p:cNvPr id="1030" name="Line 12"/>
          <p:cNvSpPr>
            <a:spLocks noChangeShapeType="1"/>
          </p:cNvSpPr>
          <p:nvPr/>
        </p:nvSpPr>
        <p:spPr bwMode="auto">
          <a:xfrm flipH="1">
            <a:off x="7848600" y="3962400"/>
            <a:ext cx="152400" cy="990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1" name="Oval 13"/>
          <p:cNvSpPr>
            <a:spLocks noChangeArrowheads="1"/>
          </p:cNvSpPr>
          <p:nvPr/>
        </p:nvSpPr>
        <p:spPr bwMode="auto">
          <a:xfrm>
            <a:off x="7315200" y="4876800"/>
            <a:ext cx="1143000" cy="9906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Text Box 22"/>
          <p:cNvSpPr txBox="1">
            <a:spLocks noChangeArrowheads="1"/>
          </p:cNvSpPr>
          <p:nvPr/>
        </p:nvSpPr>
        <p:spPr bwMode="auto">
          <a:xfrm>
            <a:off x="7543800" y="3200400"/>
            <a:ext cx="1012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FF66"/>
                </a:solidFill>
                <a:latin typeface="Times New Roman" pitchFamily="18" charset="0"/>
              </a:rPr>
              <a:t>-8</a:t>
            </a:r>
          </a:p>
        </p:txBody>
      </p:sp>
      <p:sp>
        <p:nvSpPr>
          <p:cNvPr id="1033" name="Text Box 23"/>
          <p:cNvSpPr txBox="1">
            <a:spLocks noChangeArrowheads="1"/>
          </p:cNvSpPr>
          <p:nvPr/>
        </p:nvSpPr>
        <p:spPr bwMode="auto">
          <a:xfrm>
            <a:off x="7391400" y="5181600"/>
            <a:ext cx="1317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FF66"/>
                </a:solidFill>
                <a:latin typeface="Times New Roman" pitchFamily="18" charset="0"/>
              </a:rPr>
              <a:t>+22</a:t>
            </a:r>
          </a:p>
        </p:txBody>
      </p:sp>
      <p:sp>
        <p:nvSpPr>
          <p:cNvPr id="1034" name="Text Box 24"/>
          <p:cNvSpPr txBox="1">
            <a:spLocks noChangeArrowheads="1"/>
          </p:cNvSpPr>
          <p:nvPr/>
        </p:nvSpPr>
        <p:spPr bwMode="auto">
          <a:xfrm>
            <a:off x="5562600" y="5334000"/>
            <a:ext cx="1317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FF66"/>
                </a:solidFill>
                <a:latin typeface="Times New Roman" pitchFamily="18" charset="0"/>
              </a:rPr>
              <a:t>-21</a:t>
            </a:r>
          </a:p>
        </p:txBody>
      </p:sp>
      <p:sp>
        <p:nvSpPr>
          <p:cNvPr id="1035" name="Oval 26"/>
          <p:cNvSpPr>
            <a:spLocks noChangeArrowheads="1"/>
          </p:cNvSpPr>
          <p:nvPr/>
        </p:nvSpPr>
        <p:spPr bwMode="auto">
          <a:xfrm>
            <a:off x="3657600" y="5105400"/>
            <a:ext cx="1143000" cy="9906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6" name="Line 28"/>
          <p:cNvSpPr>
            <a:spLocks noChangeShapeType="1"/>
          </p:cNvSpPr>
          <p:nvPr/>
        </p:nvSpPr>
        <p:spPr bwMode="auto">
          <a:xfrm flipH="1">
            <a:off x="6553200" y="5562600"/>
            <a:ext cx="838200" cy="76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7" name="Line 29"/>
          <p:cNvSpPr>
            <a:spLocks noChangeShapeType="1"/>
          </p:cNvSpPr>
          <p:nvPr/>
        </p:nvSpPr>
        <p:spPr bwMode="auto">
          <a:xfrm flipH="1" flipV="1">
            <a:off x="4800600" y="5638800"/>
            <a:ext cx="762000" cy="76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5" name="Rectangle 37"/>
          <p:cNvSpPr>
            <a:spLocks noChangeArrowheads="1"/>
          </p:cNvSpPr>
          <p:nvPr/>
        </p:nvSpPr>
        <p:spPr bwMode="auto">
          <a:xfrm>
            <a:off x="2667000" y="2209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/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>
            <a:off x="4572000" y="1905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/>
          </a:p>
        </p:txBody>
      </p:sp>
      <p:sp>
        <p:nvSpPr>
          <p:cNvPr id="7208" name="Rectangle 40"/>
          <p:cNvSpPr>
            <a:spLocks noChangeArrowheads="1"/>
          </p:cNvSpPr>
          <p:nvPr/>
        </p:nvSpPr>
        <p:spPr bwMode="auto">
          <a:xfrm>
            <a:off x="7162800" y="2057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/>
          </a:p>
        </p:txBody>
      </p:sp>
      <p:sp>
        <p:nvSpPr>
          <p:cNvPr id="7209" name="Rectangle 41"/>
          <p:cNvSpPr>
            <a:spLocks noChangeArrowheads="1"/>
          </p:cNvSpPr>
          <p:nvPr/>
        </p:nvSpPr>
        <p:spPr bwMode="auto">
          <a:xfrm>
            <a:off x="7239000" y="40386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/>
          </a:p>
        </p:txBody>
      </p: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7086600" y="57912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/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3886200" y="5334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FF00"/>
                </a:solidFill>
              </a:rPr>
              <a:t>33</a:t>
            </a:r>
          </a:p>
        </p:txBody>
      </p:sp>
      <p:sp>
        <p:nvSpPr>
          <p:cNvPr id="1045" name="WordArt 44"/>
          <p:cNvSpPr>
            <a:spLocks noChangeArrowheads="1" noChangeShapeType="1" noTextEdit="1"/>
          </p:cNvSpPr>
          <p:nvPr/>
        </p:nvSpPr>
        <p:spPr bwMode="auto">
          <a:xfrm>
            <a:off x="2895600" y="304800"/>
            <a:ext cx="32385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Устный счет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5" grpId="0"/>
      <p:bldP spid="7206" grpId="0"/>
      <p:bldP spid="7208" grpId="0"/>
      <p:bldP spid="7209" grpId="0"/>
      <p:bldP spid="7210" grpId="0"/>
      <p:bldP spid="72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143800" cy="93978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Игра: « Правда или ложь»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429156"/>
          </a:xfrm>
        </p:spPr>
        <p:txBody>
          <a:bodyPr anchor="ctr"/>
          <a:lstStyle/>
          <a:p>
            <a:endParaRPr lang="ru-RU" dirty="0"/>
          </a:p>
          <a:p>
            <a:pPr>
              <a:buNone/>
            </a:pPr>
            <a:r>
              <a:rPr lang="ru-RU" dirty="0" smtClean="0"/>
              <a:t>          </a:t>
            </a:r>
            <a:r>
              <a:rPr lang="ru-RU" sz="2400" dirty="0" smtClean="0"/>
              <a:t>Разность </a:t>
            </a:r>
            <a:r>
              <a:rPr lang="ru-RU" sz="2400" dirty="0" smtClean="0"/>
              <a:t>чисел  37  и    3  равна   </a:t>
            </a:r>
            <a:r>
              <a:rPr lang="ru-RU" sz="2400" dirty="0" smtClean="0"/>
              <a:t>34</a:t>
            </a:r>
          </a:p>
          <a:p>
            <a:pPr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r>
              <a:rPr lang="ru-RU" sz="2400" dirty="0" smtClean="0"/>
              <a:t>                Если вместо   а   записать число 71,то</a:t>
            </a:r>
          </a:p>
          <a:p>
            <a:pPr>
              <a:buNone/>
            </a:pPr>
            <a:r>
              <a:rPr lang="ru-RU" sz="2400" dirty="0" smtClean="0"/>
              <a:t>               а </a:t>
            </a:r>
            <a:r>
              <a:rPr lang="ru-RU" sz="2400" dirty="0" smtClean="0"/>
              <a:t>+ 9  =  90  станет  верным</a:t>
            </a:r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sz="2400" dirty="0" smtClean="0"/>
              <a:t>89-10  меньше , чем </a:t>
            </a:r>
            <a:r>
              <a:rPr lang="ru-RU" sz="2400" dirty="0" smtClean="0"/>
              <a:t>60+9</a:t>
            </a:r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sz="2400" dirty="0" smtClean="0"/>
              <a:t>Число 57 больше на 7,чем 50</a:t>
            </a:r>
          </a:p>
          <a:p>
            <a:pPr>
              <a:buNone/>
            </a:pPr>
            <a:r>
              <a:rPr lang="ru-RU" sz="2400" dirty="0" smtClean="0"/>
              <a:t>                3+3+3+3</a:t>
            </a:r>
            <a:r>
              <a:rPr lang="ru-RU" sz="2400" dirty="0" smtClean="0"/>
              <a:t>= 12</a:t>
            </a:r>
          </a:p>
          <a:p>
            <a:pPr>
              <a:buNone/>
            </a:pPr>
            <a:r>
              <a:rPr lang="ru-RU" sz="2400" dirty="0" smtClean="0"/>
              <a:t>                 5+5+5+5=25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 rot="10800000" flipV="1">
            <a:off x="428596" y="1475505"/>
            <a:ext cx="8715404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число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70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увеличить на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,то получится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215868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285852" y="2714620"/>
            <a:ext cx="60007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Сумма чисел 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28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 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равна   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40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1428750"/>
            <a:ext cx="6480175" cy="2224088"/>
          </a:xfrm>
        </p:spPr>
        <p:txBody>
          <a:bodyPr/>
          <a:lstStyle/>
          <a:p>
            <a:r>
              <a:rPr lang="ru-RU" sz="4800" dirty="0">
                <a:solidFill>
                  <a:srgbClr val="C00000"/>
                </a:solidFill>
              </a:rPr>
              <a:t>Тема урока </a:t>
            </a:r>
            <a:br>
              <a:rPr lang="ru-RU" sz="4800" dirty="0">
                <a:solidFill>
                  <a:srgbClr val="C00000"/>
                </a:solidFill>
              </a:rPr>
            </a:br>
            <a:r>
              <a:rPr lang="ru-RU" sz="8000" dirty="0">
                <a:solidFill>
                  <a:srgbClr val="C00000"/>
                </a:solidFill>
              </a:rPr>
              <a:t> </a:t>
            </a:r>
            <a:r>
              <a:rPr lang="ru-RU" sz="7200" dirty="0">
                <a:solidFill>
                  <a:srgbClr val="C00000"/>
                </a:solidFill>
              </a:rPr>
              <a:t>«Умножение»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3419475" cy="10795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5919788" y="5176838"/>
            <a:ext cx="2684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867400" y="5157788"/>
            <a:ext cx="31321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8677" name="Рисунок 6" descr="Рисунок3-copy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00500"/>
            <a:ext cx="25241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928688" y="357188"/>
            <a:ext cx="75723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 u="sng" dirty="0">
                <a:solidFill>
                  <a:srgbClr val="C00000"/>
                </a:solidFill>
                <a:latin typeface="Calibri" pitchFamily="34" charset="0"/>
              </a:rPr>
              <a:t>Цель</a:t>
            </a:r>
            <a:r>
              <a:rPr lang="ru-RU" sz="6000" i="1" dirty="0">
                <a:solidFill>
                  <a:srgbClr val="C00000"/>
                </a:solidFill>
                <a:latin typeface="Calibri" pitchFamily="34" charset="0"/>
              </a:rPr>
              <a:t>:</a:t>
            </a:r>
          </a:p>
          <a:p>
            <a:pPr algn="ctr"/>
            <a:r>
              <a:rPr lang="ru-RU" sz="4000" i="1" dirty="0">
                <a:solidFill>
                  <a:srgbClr val="002060"/>
                </a:solidFill>
                <a:latin typeface="Calibri" pitchFamily="34" charset="0"/>
              </a:rPr>
              <a:t>  </a:t>
            </a:r>
            <a:endParaRPr lang="ru-RU" sz="4000" dirty="0">
              <a:latin typeface="Calibri" pitchFamily="34" charset="0"/>
            </a:endParaRPr>
          </a:p>
        </p:txBody>
      </p:sp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642938" y="2143125"/>
            <a:ext cx="814387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6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</a:t>
            </a:r>
            <a:r>
              <a:rPr lang="ru-RU" sz="6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узнаем…</a:t>
            </a:r>
            <a:endParaRPr lang="ru-RU" sz="6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6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</a:t>
            </a:r>
            <a:r>
              <a:rPr lang="ru-RU" sz="6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сможем…</a:t>
            </a:r>
            <a:endParaRPr lang="ru-RU" sz="6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6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</a:t>
            </a:r>
            <a:r>
              <a:rPr lang="ru-RU" sz="6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научимся…</a:t>
            </a:r>
            <a:endParaRPr lang="ru-RU" sz="6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ECA6C5-6DC6-4C04-AC59-DA1D084BD06B}" type="datetime1">
              <a:rPr lang="ru-RU" smtClean="0"/>
              <a:pPr>
                <a:defRPr/>
              </a:pPr>
              <a:t>19.02.2022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55E32-5318-4B41-A1B2-346A08C4928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 rot="10800000" flipV="1">
            <a:off x="571472" y="1957466"/>
            <a:ext cx="750099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Девиз урока: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 к чему стоять на месте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От безделья нам скучать 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Мы попробуем все вместе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21586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Что-то новое узнать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https://ds04.infourok.ru/uploads/ex/03c2/00137839-951688c4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357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/>
          <a:lstStyle/>
          <a:p>
            <a:r>
              <a:rPr lang="ru-RU" dirty="0" smtClean="0"/>
              <a:t>Составь пример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EFC7C4-404F-450B-B9F9-EB97C54E9072}" type="datetime1">
              <a:rPr lang="ru-RU" smtClean="0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E8E823-6698-4C53-A575-0354F3C8F84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44034" name="Picture 2" descr="d16146981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ECA6C5-6DC6-4C04-AC59-DA1D084BD06B}" type="datetime1">
              <a:rPr lang="ru-RU" smtClean="0"/>
              <a:pPr>
                <a:defRPr/>
              </a:pPr>
              <a:t>20.02.2022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55E32-5318-4B41-A1B2-346A08C4928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45058" name="Picture 2" descr="q1614698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357850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umnozheni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umnozhenie</Template>
  <TotalTime>155</TotalTime>
  <Words>257</Words>
  <Application>Microsoft Office PowerPoint</Application>
  <PresentationFormat>Экран (4:3)</PresentationFormat>
  <Paragraphs>109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umnozhenie</vt:lpstr>
      <vt:lpstr>PBrush</vt:lpstr>
      <vt:lpstr>Слайд 1</vt:lpstr>
      <vt:lpstr>Решив примеры по цепочке, узнай сколько лет жили старик со своей старухой у самого синего моря (из сказки)</vt:lpstr>
      <vt:lpstr>Игра: « Правда или ложь»</vt:lpstr>
      <vt:lpstr>Тема урока   «Умножение»</vt:lpstr>
      <vt:lpstr>Слайд 5</vt:lpstr>
      <vt:lpstr>Слайд 6</vt:lpstr>
      <vt:lpstr>Составь пример</vt:lpstr>
      <vt:lpstr>Слайд 8</vt:lpstr>
      <vt:lpstr>Слайд 9</vt:lpstr>
      <vt:lpstr>Слайд 10</vt:lpstr>
      <vt:lpstr>Слайд 11</vt:lpstr>
      <vt:lpstr>Слайд 12</vt:lpstr>
      <vt:lpstr>« Кластер»</vt:lpstr>
      <vt:lpstr>Сосчитайте:</vt:lpstr>
      <vt:lpstr>Сосчитайте:</vt:lpstr>
      <vt:lpstr>Слайд 16</vt:lpstr>
      <vt:lpstr>« Кластер»</vt:lpstr>
      <vt:lpstr>Продолжите предложения: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291116</dc:creator>
  <dc:description>http://aida.ucoz.ru</dc:description>
  <cp:lastModifiedBy>291116</cp:lastModifiedBy>
  <cp:revision>20</cp:revision>
  <dcterms:created xsi:type="dcterms:W3CDTF">2022-02-19T20:19:48Z</dcterms:created>
  <dcterms:modified xsi:type="dcterms:W3CDTF">2022-02-19T22:55:08Z</dcterms:modified>
</cp:coreProperties>
</file>