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4" r:id="rId3"/>
    <p:sldId id="257" r:id="rId4"/>
    <p:sldId id="264" r:id="rId5"/>
    <p:sldId id="286" r:id="rId6"/>
    <p:sldId id="298" r:id="rId7"/>
    <p:sldId id="287" r:id="rId8"/>
    <p:sldId id="290" r:id="rId9"/>
    <p:sldId id="291" r:id="rId10"/>
    <p:sldId id="292" r:id="rId11"/>
    <p:sldId id="259" r:id="rId12"/>
    <p:sldId id="310" r:id="rId13"/>
    <p:sldId id="311" r:id="rId14"/>
    <p:sldId id="297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DEB27-294C-498E-BB78-04034476F986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5FB3B-3BD2-4F74-9A85-159CBC7528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0751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D5FB3B-3BD2-4F74-9A85-159CBC75280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6543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D5FB3B-3BD2-4F74-9A85-159CBC75280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3891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B28-205F-43DE-B08E-A2615CCC0BCD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BD808-9F15-4271-9E6D-87AE8FC115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977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B28-205F-43DE-B08E-A2615CCC0BCD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BD808-9F15-4271-9E6D-87AE8FC115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597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B28-205F-43DE-B08E-A2615CCC0BCD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BD808-9F15-4271-9E6D-87AE8FC115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380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B28-205F-43DE-B08E-A2615CCC0BCD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BD808-9F15-4271-9E6D-87AE8FC115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373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B28-205F-43DE-B08E-A2615CCC0BCD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BD808-9F15-4271-9E6D-87AE8FC115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127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B28-205F-43DE-B08E-A2615CCC0BCD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BD808-9F15-4271-9E6D-87AE8FC115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8801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B28-205F-43DE-B08E-A2615CCC0BCD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BD808-9F15-4271-9E6D-87AE8FC115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100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B28-205F-43DE-B08E-A2615CCC0BCD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BD808-9F15-4271-9E6D-87AE8FC115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84050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B28-205F-43DE-B08E-A2615CCC0BCD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BD808-9F15-4271-9E6D-87AE8FC115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710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B28-205F-43DE-B08E-A2615CCC0BCD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BD808-9F15-4271-9E6D-87AE8FC115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7547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B28-205F-43DE-B08E-A2615CCC0BCD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BD808-9F15-4271-9E6D-87AE8FC115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956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BFB28-205F-43DE-B08E-A2615CCC0BCD}" type="datetimeFigureOut">
              <a:rPr lang="ru-RU" smtClean="0"/>
              <a:pPr/>
              <a:t>25.12.2025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BD808-9F15-4271-9E6D-87AE8FC115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61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1470025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Понятие объективности результатов оценочных процедур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3284984"/>
            <a:ext cx="7056784" cy="2808312"/>
          </a:xfrm>
        </p:spPr>
        <p:txBody>
          <a:bodyPr>
            <a:normAutofit fontScale="32500" lnSpcReduction="20000"/>
          </a:bodyPr>
          <a:lstStyle/>
          <a:p>
            <a:r>
              <a:rPr lang="ru-RU" sz="6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практико-ориентированное совещание </a:t>
            </a:r>
            <a:r>
              <a:rPr lang="ru-RU" sz="6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заместителей руководителей общеобразовательных организаций, курирующих вопросы повышения качества школьного образования и подготовки к ГИА-2026, по теме «Объективность оценивания образовательных результатов обучающихся. Поощрение выпускников 11 классов аттестатами с отличием и медалями в 2026 году» </a:t>
            </a:r>
            <a:endParaRPr lang="ru-RU" sz="6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6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6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6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 января 2026 года</a:t>
            </a:r>
            <a:endParaRPr lang="ru-RU" sz="6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184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9768" y="356927"/>
            <a:ext cx="8208912" cy="188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cs typeface="Times New Roman"/>
              </a:rPr>
              <a:t>В </a:t>
            </a:r>
            <a:r>
              <a:rPr lang="ru-RU" sz="2000" b="1" dirty="0">
                <a:solidFill>
                  <a:schemeClr val="tx2"/>
                </a:solidFill>
                <a:cs typeface="Times New Roman"/>
              </a:rPr>
              <a:t>связи с этим, </a:t>
            </a:r>
            <a:r>
              <a:rPr lang="ru-RU" sz="2000" b="1" dirty="0" smtClean="0">
                <a:solidFill>
                  <a:schemeClr val="tx2"/>
                </a:solidFill>
                <a:cs typeface="Times New Roman"/>
              </a:rPr>
              <a:t>необходимо: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Ø"/>
            </a:pPr>
            <a:r>
              <a:rPr lang="ru-RU" dirty="0" smtClean="0">
                <a:cs typeface="Times New Roman"/>
              </a:rPr>
              <a:t> </a:t>
            </a:r>
            <a:r>
              <a:rPr lang="ru-RU" sz="1600" b="1" dirty="0" smtClean="0">
                <a:cs typeface="Times New Roman"/>
              </a:rPr>
              <a:t>Уделять </a:t>
            </a:r>
            <a:r>
              <a:rPr lang="ru-RU" sz="1600" b="1" dirty="0">
                <a:cs typeface="Times New Roman"/>
              </a:rPr>
              <a:t>внимание объективности оценивания, пониманию критериев и чёткому следованию критериям </a:t>
            </a:r>
            <a:r>
              <a:rPr lang="ru-RU" sz="1600" b="1" dirty="0" smtClean="0">
                <a:cs typeface="Times New Roman"/>
              </a:rPr>
              <a:t>оценивания</a:t>
            </a:r>
            <a:endParaRPr lang="ru-RU" sz="1600" b="1" dirty="0" smtClean="0">
              <a:cs typeface="Times New Roman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b="1" dirty="0" smtClean="0">
                <a:cs typeface="Times New Roman"/>
              </a:rPr>
              <a:t>Должно </a:t>
            </a:r>
            <a:r>
              <a:rPr lang="ru-RU" sz="1600" b="1" dirty="0">
                <a:cs typeface="Times New Roman"/>
              </a:rPr>
              <a:t>быть единое восприятие критериев </a:t>
            </a:r>
            <a:r>
              <a:rPr lang="ru-RU" sz="1600" b="1" dirty="0" smtClean="0">
                <a:cs typeface="Times New Roman"/>
              </a:rPr>
              <a:t>оценивания у </a:t>
            </a:r>
            <a:r>
              <a:rPr lang="ru-RU" sz="1600" b="1" dirty="0">
                <a:cs typeface="Times New Roman"/>
              </a:rPr>
              <a:t>педагогов и </a:t>
            </a:r>
            <a:r>
              <a:rPr lang="ru-RU" sz="1600" b="1" dirty="0" smtClean="0">
                <a:cs typeface="Times New Roman"/>
              </a:rPr>
              <a:t>учеников</a:t>
            </a:r>
            <a:endParaRPr lang="ru-RU" sz="1600" b="1" dirty="0">
              <a:ea typeface="Calibri"/>
              <a:cs typeface="Times New Roman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1600" b="1" dirty="0" smtClean="0">
                <a:cs typeface="Times New Roman"/>
              </a:rPr>
              <a:t>Необходимо </a:t>
            </a:r>
            <a:r>
              <a:rPr lang="ru-RU" sz="1600" b="1" dirty="0">
                <a:cs typeface="Times New Roman"/>
              </a:rPr>
              <a:t>вовлекать в процесс оценивания и самих учеников, они должны понимать, за что была выставлена та или иная </a:t>
            </a:r>
            <a:r>
              <a:rPr lang="ru-RU" sz="1600" b="1" dirty="0" smtClean="0">
                <a:cs typeface="Times New Roman"/>
              </a:rPr>
              <a:t>оценка</a:t>
            </a:r>
            <a:endParaRPr lang="ru-RU" sz="1600" b="1" dirty="0"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0059" y="3140968"/>
            <a:ext cx="8064896" cy="1708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spcAft>
                <a:spcPts val="600"/>
              </a:spcAft>
              <a:buFont typeface="Wingdings" pitchFamily="2" charset="2"/>
              <a:buChar char="Ø"/>
              <a:tabLst>
                <a:tab pos="808038" algn="l"/>
              </a:tabLst>
            </a:pPr>
            <a:r>
              <a:rPr lang="ru-RU" sz="2000" b="1" dirty="0" smtClean="0">
                <a:solidFill>
                  <a:schemeClr val="tx2"/>
                </a:solidFill>
                <a:cs typeface="Times New Roman"/>
              </a:rPr>
              <a:t>Если </a:t>
            </a:r>
            <a:r>
              <a:rPr lang="ru-RU" sz="2000" b="1" dirty="0">
                <a:solidFill>
                  <a:schemeClr val="tx2"/>
                </a:solidFill>
                <a:cs typeface="Times New Roman"/>
              </a:rPr>
              <a:t>бы было корректное оценивание на школьном </a:t>
            </a:r>
            <a:r>
              <a:rPr lang="ru-RU" sz="2000" b="1" dirty="0" smtClean="0">
                <a:solidFill>
                  <a:schemeClr val="tx2"/>
                </a:solidFill>
                <a:cs typeface="Times New Roman"/>
              </a:rPr>
              <a:t>уровне, на </a:t>
            </a:r>
            <a:r>
              <a:rPr lang="ru-RU" sz="2000" b="1" dirty="0">
                <a:solidFill>
                  <a:schemeClr val="tx2"/>
                </a:solidFill>
                <a:cs typeface="Times New Roman"/>
              </a:rPr>
              <a:t>уровне </a:t>
            </a:r>
            <a:r>
              <a:rPr lang="ru-RU" sz="2000" b="1" dirty="0" smtClean="0">
                <a:solidFill>
                  <a:schemeClr val="tx2"/>
                </a:solidFill>
                <a:cs typeface="Times New Roman"/>
              </a:rPr>
              <a:t>учителя - </a:t>
            </a:r>
            <a:r>
              <a:rPr lang="ru-RU" sz="2000" b="1" dirty="0">
                <a:solidFill>
                  <a:schemeClr val="tx2"/>
                </a:solidFill>
                <a:cs typeface="Times New Roman"/>
              </a:rPr>
              <a:t>не было бы проблем с </a:t>
            </a:r>
            <a:r>
              <a:rPr lang="ru-RU" sz="2000" b="1" dirty="0" smtClean="0">
                <a:solidFill>
                  <a:schemeClr val="tx2"/>
                </a:solidFill>
                <a:cs typeface="Times New Roman"/>
              </a:rPr>
              <a:t>объективностью </a:t>
            </a:r>
            <a:endParaRPr lang="ru-RU" sz="2000" b="1" dirty="0" smtClean="0">
              <a:solidFill>
                <a:schemeClr val="tx2"/>
              </a:solidFill>
              <a:cs typeface="Times New Roman"/>
            </a:endParaRPr>
          </a:p>
          <a:p>
            <a:pPr marL="342900" indent="-342900" algn="ctr">
              <a:spcAft>
                <a:spcPts val="600"/>
              </a:spcAft>
              <a:buFont typeface="Wingdings" pitchFamily="2" charset="2"/>
              <a:buChar char="Ø"/>
              <a:tabLst>
                <a:tab pos="808038" algn="l"/>
              </a:tabLst>
            </a:pPr>
            <a:r>
              <a:rPr lang="ru-RU" sz="2000" b="1" dirty="0" smtClean="0">
                <a:solidFill>
                  <a:schemeClr val="tx2"/>
                </a:solidFill>
                <a:cs typeface="Times New Roman"/>
              </a:rPr>
              <a:t>Если </a:t>
            </a:r>
            <a:r>
              <a:rPr lang="ru-RU" sz="2000" b="1" dirty="0">
                <a:solidFill>
                  <a:schemeClr val="tx2"/>
                </a:solidFill>
                <a:cs typeface="Times New Roman"/>
              </a:rPr>
              <a:t>бы было корректное оценивание на уровне школы, </a:t>
            </a:r>
            <a:r>
              <a:rPr lang="ru-RU" sz="2000" b="1" dirty="0" smtClean="0">
                <a:solidFill>
                  <a:schemeClr val="tx2"/>
                </a:solidFill>
                <a:cs typeface="Times New Roman"/>
              </a:rPr>
              <a:t>не </a:t>
            </a:r>
            <a:r>
              <a:rPr lang="ru-RU" sz="2000" b="1" dirty="0">
                <a:solidFill>
                  <a:schemeClr val="tx2"/>
                </a:solidFill>
                <a:cs typeface="Times New Roman"/>
              </a:rPr>
              <a:t>имели бы проблем с оценкой </a:t>
            </a:r>
            <a:r>
              <a:rPr lang="ru-RU" sz="2000" b="1" dirty="0" err="1">
                <a:solidFill>
                  <a:schemeClr val="tx2"/>
                </a:solidFill>
                <a:cs typeface="Times New Roman"/>
              </a:rPr>
              <a:t>метапредметных</a:t>
            </a:r>
            <a:r>
              <a:rPr lang="ru-RU" sz="2000" b="1" dirty="0">
                <a:solidFill>
                  <a:schemeClr val="tx2"/>
                </a:solidFill>
                <a:cs typeface="Times New Roman"/>
              </a:rPr>
              <a:t> результатов </a:t>
            </a:r>
            <a:r>
              <a:rPr lang="ru-RU" sz="2000" b="1" dirty="0" smtClean="0">
                <a:solidFill>
                  <a:schemeClr val="tx2"/>
                </a:solidFill>
                <a:cs typeface="Times New Roman"/>
              </a:rPr>
              <a:t>и </a:t>
            </a:r>
            <a:r>
              <a:rPr lang="ru-RU" sz="2000" b="1" dirty="0">
                <a:solidFill>
                  <a:schemeClr val="tx2"/>
                </a:solidFill>
                <a:cs typeface="Times New Roman"/>
              </a:rPr>
              <a:t>с оценкой функциональной </a:t>
            </a:r>
            <a:r>
              <a:rPr lang="ru-RU" sz="2000" b="1" dirty="0" smtClean="0">
                <a:solidFill>
                  <a:schemeClr val="tx2"/>
                </a:solidFill>
                <a:cs typeface="Times New Roman"/>
              </a:rPr>
              <a:t>грамотности</a:t>
            </a:r>
            <a:endParaRPr lang="ru-RU" sz="20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934" y="5044683"/>
            <a:ext cx="8208912" cy="1720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 dirty="0">
                <a:cs typeface="Times New Roman"/>
              </a:rPr>
              <a:t>Важно отслеживать на сколько освоен ФГОС и предметная составляющая.</a:t>
            </a:r>
            <a:endParaRPr lang="ru-RU" sz="1600" b="1" dirty="0">
              <a:ea typeface="Calibri"/>
              <a:cs typeface="Times New Roman"/>
            </a:endParaRPr>
          </a:p>
          <a:p>
            <a:pPr indent="355600"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cs typeface="Times New Roman"/>
              </a:rPr>
              <a:t>Так же </a:t>
            </a:r>
            <a:r>
              <a:rPr lang="ru-RU" dirty="0">
                <a:cs typeface="Times New Roman"/>
              </a:rPr>
              <a:t>важными являются позиции </a:t>
            </a:r>
            <a:r>
              <a:rPr lang="ru-RU" dirty="0" smtClean="0">
                <a:cs typeface="Times New Roman"/>
              </a:rPr>
              <a:t>и </a:t>
            </a:r>
            <a:r>
              <a:rPr lang="ru-RU" dirty="0">
                <a:cs typeface="Times New Roman"/>
              </a:rPr>
              <a:t>оценивания учителя, и оценочной деятельности в школе, и подходы к организации муниципальных мониторингов, всё это надо привести в прямое соответствие региональным и федеральным подходам.</a:t>
            </a:r>
            <a:endParaRPr lang="ru-RU" sz="1600" dirty="0"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6815" y="2315026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C00000"/>
                </a:solidFill>
                <a:cs typeface="Times New Roman"/>
              </a:rPr>
              <a:t>Вопрос оценочной деятельности учителя – это одна из самых </a:t>
            </a:r>
            <a:r>
              <a:rPr lang="ru-RU" sz="2000" b="1" dirty="0" smtClean="0">
                <a:solidFill>
                  <a:srgbClr val="C00000"/>
                </a:solidFill>
                <a:cs typeface="Times New Roman"/>
              </a:rPr>
              <a:t>непростых тем</a:t>
            </a:r>
            <a:endParaRPr lang="ru-RU" sz="2000" b="1" dirty="0">
              <a:solidFill>
                <a:srgbClr val="C00000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659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4252" y="2708920"/>
            <a:ext cx="8570236" cy="35086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Элементами такой системы в ОО являются: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b="1" dirty="0" smtClean="0"/>
              <a:t>Положение о внутренней системе оценки качества подготовки </a:t>
            </a:r>
            <a:r>
              <a:rPr lang="ru-RU" sz="2000" b="1" dirty="0" smtClean="0"/>
              <a:t>обучающихся</a:t>
            </a:r>
            <a:endParaRPr lang="ru-RU" sz="2000" b="1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b="1" dirty="0" smtClean="0"/>
              <a:t>Система регулярных независимых оценочных процедур, объективность результатов которых обеспечивает руководство </a:t>
            </a:r>
            <a:r>
              <a:rPr lang="ru-RU" sz="2000" b="1" dirty="0" smtClean="0"/>
              <a:t>ОО</a:t>
            </a:r>
            <a:endParaRPr lang="ru-RU" sz="2000" b="1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b="1" dirty="0" smtClean="0"/>
              <a:t>Принятые в ОО прозрачные критерии </a:t>
            </a:r>
            <a:r>
              <a:rPr lang="ru-RU" sz="2000" b="1" dirty="0" err="1" smtClean="0"/>
              <a:t>внутришкольного</a:t>
            </a:r>
            <a:r>
              <a:rPr lang="ru-RU" sz="2000" b="1" dirty="0" smtClean="0"/>
              <a:t>  текущего и  итогового оценивания, обеспечивающие справедливую непротиворечивую оценку образовательных результатов </a:t>
            </a:r>
            <a:r>
              <a:rPr lang="ru-RU" sz="2000" b="1" dirty="0" smtClean="0"/>
              <a:t>обучающихся</a:t>
            </a:r>
            <a:endParaRPr lang="ru-RU" sz="2000" b="1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b="1" dirty="0" smtClean="0"/>
              <a:t>Непрерывный процесс повышения квалификации учителей в области оценки результатов</a:t>
            </a:r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400596"/>
            <a:ext cx="792088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355600" algn="just"/>
            <a:r>
              <a:rPr lang="ru-RU" sz="2000" b="1" dirty="0">
                <a:solidFill>
                  <a:prstClr val="black"/>
                </a:solidFill>
              </a:rPr>
              <a:t>Важным механизмом обеспечения объективности оценивания  является</a:t>
            </a:r>
            <a:r>
              <a:rPr lang="ru-RU" sz="2200" b="1" dirty="0">
                <a:solidFill>
                  <a:srgbClr val="C00000"/>
                </a:solidFill>
              </a:rPr>
              <a:t> </a:t>
            </a:r>
            <a:r>
              <a:rPr lang="ru-RU" sz="2200" b="1" dirty="0" err="1" smtClean="0">
                <a:solidFill>
                  <a:srgbClr val="C00000"/>
                </a:solidFill>
              </a:rPr>
              <a:t>внутришкольная</a:t>
            </a:r>
            <a:r>
              <a:rPr lang="ru-RU" sz="2200" b="1" dirty="0" smtClean="0">
                <a:solidFill>
                  <a:srgbClr val="C00000"/>
                </a:solidFill>
              </a:rPr>
              <a:t> </a:t>
            </a:r>
            <a:r>
              <a:rPr lang="ru-RU" sz="2200" b="1" dirty="0">
                <a:solidFill>
                  <a:srgbClr val="C00000"/>
                </a:solidFill>
              </a:rPr>
              <a:t>система оценки </a:t>
            </a:r>
            <a:r>
              <a:rPr lang="ru-RU" sz="2200" b="1" dirty="0" smtClean="0">
                <a:solidFill>
                  <a:srgbClr val="C00000"/>
                </a:solidFill>
              </a:rPr>
              <a:t>образовательных </a:t>
            </a:r>
            <a:r>
              <a:rPr lang="ru-RU" sz="2200" b="1" dirty="0">
                <a:solidFill>
                  <a:srgbClr val="C00000"/>
                </a:solidFill>
              </a:rPr>
              <a:t>результатов</a:t>
            </a:r>
            <a:r>
              <a:rPr lang="ru-RU" sz="2200" b="1" dirty="0">
                <a:solidFill>
                  <a:prstClr val="black"/>
                </a:solidFill>
              </a:rPr>
              <a:t>, </a:t>
            </a:r>
            <a:r>
              <a:rPr lang="ru-RU" sz="2000" b="1" dirty="0" smtClean="0">
                <a:solidFill>
                  <a:prstClr val="black"/>
                </a:solidFill>
              </a:rPr>
              <a:t>способствующая </a:t>
            </a:r>
            <a:r>
              <a:rPr lang="ru-RU" sz="2000" b="1" dirty="0">
                <a:solidFill>
                  <a:prstClr val="black"/>
                </a:solidFill>
              </a:rPr>
              <a:t>эффективному выполнению педагогами функции «по объективной оценке знаний обучающихся на основе тестирования и других методов контроля в соответствии с реальными возможностями детей».</a:t>
            </a:r>
          </a:p>
        </p:txBody>
      </p:sp>
    </p:spTree>
    <p:extLst>
      <p:ext uri="{BB962C8B-B14F-4D97-AF65-F5344CB8AC3E}">
        <p14:creationId xmlns:p14="http://schemas.microsoft.com/office/powerpoint/2010/main" xmlns="" val="203989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ru-RU" sz="2000" b="1" dirty="0" smtClean="0">
                <a:solidFill>
                  <a:srgbClr val="000000"/>
                </a:solidFill>
                <a:latin typeface="Arial Black" pitchFamily="34" charset="0"/>
                <a:ea typeface="+mn-ea"/>
                <a:cs typeface="Times New Roman"/>
              </a:rPr>
              <a:t/>
            </a:r>
            <a:br>
              <a:rPr lang="ru-RU" sz="2000" b="1" dirty="0" smtClean="0">
                <a:solidFill>
                  <a:srgbClr val="000000"/>
                </a:solidFill>
                <a:latin typeface="Arial Black" pitchFamily="34" charset="0"/>
                <a:ea typeface="+mn-ea"/>
                <a:cs typeface="Times New Roman"/>
              </a:rPr>
            </a:br>
            <a:r>
              <a:rPr lang="ru-RU" sz="2000" b="1" dirty="0" smtClean="0">
                <a:solidFill>
                  <a:schemeClr val="tx2"/>
                </a:solidFill>
                <a:latin typeface="Arial Black" pitchFamily="34" charset="0"/>
                <a:ea typeface="+mn-ea"/>
                <a:cs typeface="Times New Roman"/>
              </a:rPr>
              <a:t>Примерные </a:t>
            </a:r>
            <a:r>
              <a:rPr lang="ru-RU" sz="2000" b="1" dirty="0">
                <a:solidFill>
                  <a:schemeClr val="tx2"/>
                </a:solidFill>
                <a:latin typeface="Arial Black" pitchFamily="34" charset="0"/>
                <a:ea typeface="+mn-ea"/>
                <a:cs typeface="Times New Roman"/>
              </a:rPr>
              <a:t>шаги работы школ с признаками необъективности, по обеспечению объективности оценивания результатов проверочных процедур</a:t>
            </a:r>
            <a:r>
              <a:rPr lang="ru-RU" sz="2000" dirty="0">
                <a:solidFill>
                  <a:schemeClr val="tx2"/>
                </a:solidFill>
                <a:latin typeface="Arial Black" pitchFamily="34" charset="0"/>
                <a:ea typeface="Calibri"/>
                <a:cs typeface="Times New Roman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Arial Black" pitchFamily="34" charset="0"/>
                <a:ea typeface="Calibri"/>
                <a:cs typeface="Times New Roman"/>
              </a:rPr>
            </a:br>
            <a:endParaRPr lang="ru-RU" sz="2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0034" y="1556792"/>
            <a:ext cx="8208912" cy="513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1. Провести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анализ:</a:t>
            </a:r>
            <a:endParaRPr lang="ru-RU" dirty="0"/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27051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нормативных условий;</a:t>
            </a:r>
            <a:endParaRPr lang="ru-RU" dirty="0"/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27051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организационных  условий (изменить систему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внутришкольного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контроля);</a:t>
            </a:r>
            <a:endParaRPr lang="ru-RU" dirty="0"/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27051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информационных условий (по процедуре проведения оценивания провести анкетирование среди учащихся, их отношение к ВПР).</a:t>
            </a:r>
            <a:endParaRPr lang="ru-RU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 (</a:t>
            </a:r>
            <a:r>
              <a:rPr lang="ru-RU" i="1" dirty="0">
                <a:solidFill>
                  <a:srgbClr val="000000"/>
                </a:solidFill>
                <a:latin typeface="Times New Roman"/>
                <a:cs typeface="Times New Roman"/>
              </a:rPr>
              <a:t>Инструментами анализа должны являться контрольные листы </a:t>
            </a:r>
            <a:endParaRPr lang="ru-RU" i="1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внутреннего </a:t>
            </a:r>
            <a:r>
              <a:rPr lang="ru-RU" i="1" dirty="0">
                <a:solidFill>
                  <a:srgbClr val="000000"/>
                </a:solidFill>
                <a:latin typeface="Times New Roman"/>
                <a:cs typeface="Times New Roman"/>
              </a:rPr>
              <a:t>контроля)</a:t>
            </a:r>
            <a:endParaRPr lang="ru-RU" sz="1600" i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cs typeface="Times New Roman"/>
              </a:rPr>
              <a:t> 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lang="ru-RU" b="1" dirty="0">
                <a:solidFill>
                  <a:srgbClr val="000000"/>
                </a:solidFill>
                <a:latin typeface="Times New Roman"/>
                <a:cs typeface="Times New Roman"/>
              </a:rPr>
              <a:t>. Вынести управленческие решения: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cs typeface="Times New Roman"/>
              </a:rPr>
              <a:t>- 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внести </a:t>
            </a:r>
            <a:r>
              <a:rPr lang="ru-RU" dirty="0">
                <a:solidFill>
                  <a:srgbClr val="000000"/>
                </a:solidFill>
                <a:latin typeface="Times New Roman"/>
                <a:cs typeface="Times New Roman"/>
              </a:rPr>
              <a:t>требования объективности в локальные акты;</a:t>
            </a:r>
            <a:endParaRPr lang="ru-RU" sz="1600" dirty="0"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27051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разъяснить педагогам, что объективное оценивание надёжнее завышенного (нечестно по отношению к детям и их родителям);</a:t>
            </a:r>
            <a:endParaRPr lang="ru-RU" dirty="0"/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27051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по организационным условиям - (изменить систему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внутришкольного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контроля);</a:t>
            </a:r>
            <a:endParaRPr lang="ru-RU" dirty="0"/>
          </a:p>
          <a:p>
            <a:pPr indent="270510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cs typeface="Times New Roman"/>
              </a:rPr>
              <a:t>- определить шаги к эффективному режиму работы (можно привлекать педагогов-психологов).</a:t>
            </a:r>
            <a:endParaRPr lang="ru-RU" sz="16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tx2"/>
                </a:solidFill>
                <a:latin typeface="Times New Roman"/>
                <a:cs typeface="Times New Roman"/>
              </a:rPr>
              <a:t>Увидели проблему – вынесли управленческое решение </a:t>
            </a:r>
            <a:endParaRPr lang="ru-RU" b="1" dirty="0" smtClean="0">
              <a:solidFill>
                <a:schemeClr val="tx2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tx2"/>
                </a:solidFill>
                <a:latin typeface="Times New Roman"/>
                <a:cs typeface="Times New Roman"/>
              </a:rPr>
              <a:t>(</a:t>
            </a:r>
            <a:r>
              <a:rPr lang="ru-RU" b="1" dirty="0">
                <a:solidFill>
                  <a:schemeClr val="tx2"/>
                </a:solidFill>
                <a:latin typeface="Times New Roman"/>
                <a:cs typeface="Times New Roman"/>
              </a:rPr>
              <a:t>эта работа постоянная</a:t>
            </a:r>
            <a:r>
              <a:rPr lang="ru-RU" b="1" dirty="0" smtClean="0">
                <a:solidFill>
                  <a:schemeClr val="tx2"/>
                </a:solidFill>
                <a:latin typeface="Times New Roman"/>
                <a:cs typeface="Times New Roman"/>
              </a:rPr>
              <a:t>)</a:t>
            </a:r>
            <a:endParaRPr lang="ru-RU" sz="16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595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8136904" cy="622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Разработать Положение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 формах, периодичности и порядке текущего контроля и промежуточной аттестации учащихся.</a:t>
            </a: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Разработать Положение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 критериях оценивания знаний учащихся по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предметам.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Разработать Положение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 внутренней системе оценки качества образования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(«Дорожная карта»).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Разработать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Программу повышения объективности оценивания обучающихся всех ступеней образования (недостаточно при проведении ВПР использовать видеонаблюдение, внешних наблюдателей), работать надо  не только по направлениям ВПР и не только 1 год, необходимо работать весь период обучения учащихся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выявлять причины аномальных результатов  (школьные методические объединения проводят сводный анализ результатов). При получении результатов ВПР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смотреть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таблицы «Достижение планируемых результатов».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единых критериев оценивания (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критериальное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оценивание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1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Сформировать единые требования к контрольным работам,  оценивание  по предмету (разработать контрольные листы к контрольным и проверочным работам, какие знания  у учащихся  сформировались, а какие нет, улучшились результаты или нет?)</a:t>
            </a:r>
            <a:endParaRPr lang="ru-RU" sz="1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позитивное отношение к результатам оценивания  (учащихся и родителей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Курсы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повышения квалификации педагогов (педагоги, прошедшие курсовую подготовку, должные показать на уроках чему они научились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своём сайте разместить результаты учащихся по контрольным работам и родителям объяснить, почему у ребёнка такая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оценка.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Применять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 на каждом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уроке.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Познакомить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педагогов с применением критериев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оценивания.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Главное:  необходимо структурировать свою работу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758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0065" y="1772816"/>
            <a:ext cx="741682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indent="355600" algn="ctr">
              <a:spcAft>
                <a:spcPts val="0"/>
              </a:spcAft>
            </a:pPr>
            <a:r>
              <a:rPr lang="ru-RU" b="1" dirty="0" smtClean="0">
                <a:solidFill>
                  <a:schemeClr val="tx2"/>
                </a:solidFill>
                <a:latin typeface="Times New Roman"/>
                <a:cs typeface="Times New Roman"/>
              </a:rPr>
              <a:t>Необходимо </a:t>
            </a:r>
            <a:r>
              <a:rPr lang="ru-RU" b="1" dirty="0">
                <a:solidFill>
                  <a:schemeClr val="tx2"/>
                </a:solidFill>
                <a:latin typeface="Times New Roman"/>
                <a:cs typeface="Times New Roman"/>
              </a:rPr>
              <a:t>видеть динамику корреляции </a:t>
            </a:r>
            <a:endParaRPr lang="ru-RU" b="1" dirty="0" smtClean="0">
              <a:solidFill>
                <a:schemeClr val="tx2"/>
              </a:solidFill>
              <a:latin typeface="Times New Roman"/>
              <a:cs typeface="Times New Roman"/>
            </a:endParaRPr>
          </a:p>
          <a:p>
            <a:pPr indent="355600" algn="ctr">
              <a:spcAft>
                <a:spcPts val="0"/>
              </a:spcAft>
            </a:pPr>
            <a:r>
              <a:rPr lang="ru-RU" b="1" dirty="0" smtClean="0">
                <a:solidFill>
                  <a:schemeClr val="tx2"/>
                </a:solidFill>
                <a:latin typeface="Times New Roman"/>
                <a:cs typeface="Times New Roman"/>
              </a:rPr>
              <a:t>и отслеживать её</a:t>
            </a:r>
            <a:endParaRPr lang="ru-RU" sz="1600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2375" y="4113946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355600" algn="ctr">
              <a:spcAft>
                <a:spcPts val="600"/>
              </a:spcAft>
            </a:pPr>
            <a:r>
              <a:rPr lang="ru-RU" b="1" dirty="0">
                <a:solidFill>
                  <a:schemeClr val="tx2"/>
                </a:solidFill>
                <a:latin typeface="Times New Roman"/>
                <a:cs typeface="Times New Roman"/>
              </a:rPr>
              <a:t>Чтобы достичь эффективной работы школы по доступному качественному образованию, нужно</a:t>
            </a:r>
            <a:r>
              <a:rPr lang="ru-RU" b="1" dirty="0" smtClean="0">
                <a:solidFill>
                  <a:schemeClr val="tx2"/>
                </a:solidFill>
                <a:latin typeface="Times New Roman"/>
                <a:cs typeface="Times New Roman"/>
              </a:rPr>
              <a:t>:</a:t>
            </a:r>
            <a:r>
              <a:rPr lang="ru-RU" dirty="0">
                <a:solidFill>
                  <a:srgbClr val="000000"/>
                </a:solidFill>
                <a:latin typeface="Times New Roman"/>
                <a:cs typeface="Times New Roman"/>
              </a:rPr>
              <a:t> </a:t>
            </a:r>
            <a:endParaRPr lang="ru-RU" b="1" dirty="0">
              <a:solidFill>
                <a:srgbClr val="C0504D"/>
              </a:solidFill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0065" y="431772"/>
            <a:ext cx="7416824" cy="3906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indent="355600" algn="ctr">
              <a:lnSpc>
                <a:spcPct val="115000"/>
              </a:lnSpc>
            </a:pPr>
            <a:r>
              <a:rPr lang="ru-RU" b="1" dirty="0">
                <a:solidFill>
                  <a:schemeClr val="tx2"/>
                </a:solidFill>
                <a:latin typeface="Times New Roman"/>
                <a:cs typeface="Times New Roman"/>
              </a:rPr>
              <a:t>Важно понимать ситуацию в самой </a:t>
            </a:r>
            <a:r>
              <a:rPr lang="ru-RU" b="1" dirty="0" smtClean="0">
                <a:solidFill>
                  <a:schemeClr val="tx2"/>
                </a:solidFill>
                <a:latin typeface="Times New Roman"/>
                <a:cs typeface="Times New Roman"/>
              </a:rPr>
              <a:t>школе</a:t>
            </a:r>
            <a:endParaRPr lang="ru-RU" sz="16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80065" y="908720"/>
            <a:ext cx="7416824" cy="7294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indent="355600" algn="ctr">
              <a:lnSpc>
                <a:spcPct val="115000"/>
              </a:lnSpc>
            </a:pPr>
            <a:r>
              <a:rPr lang="ru-RU" b="1" dirty="0">
                <a:solidFill>
                  <a:schemeClr val="tx2"/>
                </a:solidFill>
                <a:latin typeface="Times New Roman"/>
                <a:cs typeface="Times New Roman"/>
              </a:rPr>
              <a:t>Использовать новые подходы к анализу результатов, </a:t>
            </a:r>
          </a:p>
          <a:p>
            <a:pPr lvl="0" indent="355600" algn="ctr">
              <a:lnSpc>
                <a:spcPct val="115000"/>
              </a:lnSpc>
            </a:pPr>
            <a:r>
              <a:rPr lang="ru-RU" b="1" dirty="0">
                <a:solidFill>
                  <a:schemeClr val="tx2"/>
                </a:solidFill>
                <a:latin typeface="Times New Roman"/>
                <a:cs typeface="Times New Roman"/>
              </a:rPr>
              <a:t>оценочных </a:t>
            </a:r>
            <a:r>
              <a:rPr lang="ru-RU" b="1" dirty="0" smtClean="0">
                <a:solidFill>
                  <a:schemeClr val="tx2"/>
                </a:solidFill>
                <a:latin typeface="Times New Roman"/>
                <a:cs typeface="Times New Roman"/>
              </a:rPr>
              <a:t>процедур</a:t>
            </a:r>
            <a:endParaRPr lang="ru-RU" sz="16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1918" y="2708920"/>
            <a:ext cx="8044131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600" b="1" dirty="0">
                <a:solidFill>
                  <a:srgbClr val="C00000"/>
                </a:solidFill>
                <a:latin typeface="Times New Roman"/>
                <a:ea typeface="Times New Roman"/>
              </a:rPr>
              <a:t>Корреляция</a:t>
            </a:r>
            <a:r>
              <a:rPr lang="ru-RU" sz="1600" dirty="0">
                <a:solidFill>
                  <a:schemeClr val="accent2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 -  динамика (разница) в учебных результатах (по годам, по классам), необходимо отслеживать динамику корреляции всегда.</a:t>
            </a:r>
          </a:p>
          <a:p>
            <a:pPr algn="just">
              <a:spcAft>
                <a:spcPts val="600"/>
              </a:spcAft>
            </a:pPr>
            <a:r>
              <a:rPr lang="ru-RU" sz="1600" b="1" dirty="0">
                <a:solidFill>
                  <a:srgbClr val="C00000"/>
                </a:solidFill>
                <a:latin typeface="Times New Roman"/>
                <a:ea typeface="Times New Roman"/>
              </a:rPr>
              <a:t>Доверительный интервал</a:t>
            </a:r>
            <a:r>
              <a:rPr lang="ru-RU" sz="16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среднего арифметического первичных баллов  (результаты должны находиться  в доверительном интервале, если «нет», то это требует разъяснения).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45571" y="6165304"/>
            <a:ext cx="741682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indent="355600" algn="ctr">
              <a:spcAft>
                <a:spcPts val="600"/>
              </a:spcAft>
            </a:pPr>
            <a:r>
              <a:rPr lang="ru-RU" b="1" dirty="0">
                <a:solidFill>
                  <a:srgbClr val="C00000"/>
                </a:solidFill>
                <a:latin typeface="Times New Roman"/>
                <a:cs typeface="Times New Roman"/>
              </a:rPr>
              <a:t>Готовы ли двигаться вперёд, развиваться?</a:t>
            </a:r>
            <a:endParaRPr lang="ru-RU" sz="1600" b="1" dirty="0">
              <a:solidFill>
                <a:srgbClr val="C00000"/>
              </a:solidFill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45571" y="4941168"/>
            <a:ext cx="7416824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/>
                <a:cs typeface="Times New Roman"/>
              </a:rPr>
              <a:t>Должно быть единое видение и понимание оценочных процедур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789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043608" y="1412776"/>
            <a:ext cx="7056784" cy="43924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123728" y="2852936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  <a:latin typeface="Arial Black" pitchFamily="34" charset="0"/>
              </a:rPr>
              <a:t>СПАСИБО </a:t>
            </a:r>
          </a:p>
          <a:p>
            <a:pPr algn="ctr"/>
            <a:r>
              <a:rPr lang="ru-RU" sz="3600" dirty="0" smtClean="0">
                <a:solidFill>
                  <a:schemeClr val="bg1"/>
                </a:solidFill>
                <a:latin typeface="Arial Black" pitchFamily="34" charset="0"/>
              </a:rPr>
              <a:t>ЗА ВНИМАНИЕ!</a:t>
            </a:r>
            <a:endParaRPr lang="ru-RU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070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42557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000" b="1" dirty="0" smtClean="0">
                <a:latin typeface="Times New Roman"/>
                <a:ea typeface="Calibri"/>
                <a:cs typeface="Times New Roman"/>
              </a:rPr>
            </a:br>
            <a:endParaRPr lang="ru-RU" sz="22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0970" y="404664"/>
            <a:ext cx="69550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Образовательный стандарт </a:t>
            </a:r>
            <a:endParaRPr lang="ru-RU" sz="21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1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сегодня </a:t>
            </a:r>
            <a:r>
              <a:rPr lang="ru-RU" sz="2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требует перейти </a:t>
            </a:r>
            <a:endParaRPr lang="ru-RU" sz="21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контроля качества </a:t>
            </a:r>
            <a:r>
              <a:rPr lang="ru-RU" sz="2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>
              <a:spcAft>
                <a:spcPts val="0"/>
              </a:spcAft>
            </a:pPr>
            <a:r>
              <a:rPr lang="ru-RU" sz="2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sz="2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обеспечению</a:t>
            </a:r>
            <a:r>
              <a:rPr lang="ru-RU" sz="2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100" b="1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6449" y="2132856"/>
            <a:ext cx="7056784" cy="21903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indent="355600" algn="ctr">
              <a:spcAft>
                <a:spcPts val="100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 вопросе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 повышении качества образования в образовательных учреждениях, необходимо уделять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большое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внимание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55600" algn="ctr">
              <a:spcAft>
                <a:spcPts val="100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объективности результатов оценивающих процедур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8516" y="4663020"/>
            <a:ext cx="78226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355600" algn="just"/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Повышение объективности оценки образовательных результатов может быть достигнуто только в результате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согласованных действий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всех уровнях управления образованием: федеральном, региональном, муниципальном, а также на уровне общеобразовательных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xmlns="" val="52179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8473" y="332656"/>
            <a:ext cx="8229600" cy="7920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Одним из факторов, влияющих на качество образования,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является культура оценивания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162603" y="3163355"/>
            <a:ext cx="6819797" cy="2734533"/>
            <a:chOff x="799683" y="2131920"/>
            <a:chExt cx="6488521" cy="2836888"/>
          </a:xfrm>
        </p:grpSpPr>
        <p:sp>
          <p:nvSpPr>
            <p:cNvPr id="3" name="Овал 2"/>
            <p:cNvSpPr/>
            <p:nvPr/>
          </p:nvSpPr>
          <p:spPr>
            <a:xfrm>
              <a:off x="3159116" y="2907315"/>
              <a:ext cx="2398489" cy="13137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chemeClr val="bg1"/>
                  </a:solidFill>
                </a:rPr>
                <a:t>КУЛЬТУРА  ОЦЕНИВАНИЯ</a:t>
              </a:r>
              <a:endParaRPr lang="ru-RU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4783661" y="2157150"/>
              <a:ext cx="1547888" cy="57606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</a:rPr>
                <a:t>ЧЕСТНОСТЬ</a:t>
              </a:r>
              <a:endParaRPr lang="ru-RU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5745292" y="3388948"/>
              <a:ext cx="1542912" cy="57606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</a:rPr>
                <a:t>ОТКРЫТОСТЬ</a:t>
              </a:r>
              <a:endParaRPr lang="ru-RU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511421" y="4392745"/>
              <a:ext cx="1628737" cy="57606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</a:rPr>
                <a:t>ДОВЕРИЕ</a:t>
              </a:r>
              <a:endParaRPr lang="ru-RU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99683" y="3389866"/>
              <a:ext cx="2160240" cy="57606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Профессионализм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234284" y="2131920"/>
              <a:ext cx="1711063" cy="57606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</a:rPr>
                <a:t>ОБЪЕКТИВНОСТЬ</a:t>
              </a:r>
              <a:endParaRPr lang="ru-RU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Стрелка вправо 13"/>
            <p:cNvSpPr/>
            <p:nvPr/>
          </p:nvSpPr>
          <p:spPr>
            <a:xfrm rot="1806973">
              <a:off x="5861112" y="2885179"/>
              <a:ext cx="531779" cy="349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Стрелка вправо 14"/>
            <p:cNvSpPr/>
            <p:nvPr/>
          </p:nvSpPr>
          <p:spPr>
            <a:xfrm rot="8645394">
              <a:off x="5451905" y="4159091"/>
              <a:ext cx="586779" cy="36913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трелка вправо 16"/>
            <p:cNvSpPr/>
            <p:nvPr/>
          </p:nvSpPr>
          <p:spPr>
            <a:xfrm rot="19233418">
              <a:off x="2606460" y="2806814"/>
              <a:ext cx="463489" cy="34137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600520" y="1196752"/>
            <a:ext cx="8291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0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Без </a:t>
            </a:r>
            <a:r>
              <a:rPr lang="ru-RU" sz="2000" b="1" dirty="0">
                <a:latin typeface="Times New Roman" pitchFamily="18" charset="0"/>
                <a:ea typeface="Calibri"/>
                <a:cs typeface="Times New Roman" pitchFamily="18" charset="0"/>
              </a:rPr>
              <a:t>культуры оценивания невозможно сформировать те результаты, которые зафиксированы во ФГОС общего образования.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3606" y="3118468"/>
            <a:ext cx="217216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 smtClean="0">
                <a:solidFill>
                  <a:schemeClr val="tx2"/>
                </a:solidFill>
                <a:latin typeface="Arial Black" pitchFamily="34" charset="0"/>
              </a:rPr>
              <a:t>Составляющие факторы</a:t>
            </a:r>
          </a:p>
          <a:p>
            <a:r>
              <a:rPr lang="ru-RU" sz="1700" b="1" dirty="0" smtClean="0">
                <a:solidFill>
                  <a:schemeClr val="tx2"/>
                </a:solidFill>
                <a:latin typeface="Arial Black" pitchFamily="34" charset="0"/>
              </a:rPr>
              <a:t>культуры оценивания</a:t>
            </a:r>
            <a:endParaRPr lang="ru-RU" sz="1700" b="1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04486" y="5733256"/>
            <a:ext cx="2463074" cy="738664"/>
          </a:xfrm>
          <a:prstGeom prst="rect">
            <a:avLst/>
          </a:prstGeom>
          <a:noFill/>
          <a:ln>
            <a:solidFill>
              <a:srgbClr val="4F81BD">
                <a:shade val="95000"/>
                <a:satMod val="105000"/>
              </a:srgbClr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Определяет доверие к результатам оценивания всех субъектов образования</a:t>
            </a:r>
            <a:endParaRPr lang="ru-RU" sz="1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11397" y="2010547"/>
            <a:ext cx="8051142" cy="923330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C00000"/>
                </a:solidFill>
                <a:latin typeface="Times New Roman"/>
              </a:rPr>
              <a:t>Формирование культуры оценивания в школе, как важной составляющей - это одна из актуальных задач и руководителя и </a:t>
            </a:r>
            <a:endParaRPr lang="ru-RU" b="1" dirty="0" smtClean="0">
              <a:solidFill>
                <a:srgbClr val="C00000"/>
              </a:solidFill>
              <a:latin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b="1" dirty="0" smtClean="0">
                <a:solidFill>
                  <a:srgbClr val="C00000"/>
                </a:solidFill>
                <a:latin typeface="Times New Roman"/>
              </a:rPr>
              <a:t>всего </a:t>
            </a:r>
            <a:r>
              <a:rPr lang="ru-RU" b="1" dirty="0">
                <a:solidFill>
                  <a:srgbClr val="C00000"/>
                </a:solidFill>
                <a:latin typeface="Times New Roman"/>
              </a:rPr>
              <a:t>коллектива </a:t>
            </a:r>
            <a:r>
              <a:rPr lang="ru-RU" b="1" dirty="0" smtClean="0">
                <a:solidFill>
                  <a:srgbClr val="C00000"/>
                </a:solidFill>
                <a:latin typeface="Times New Roman"/>
              </a:rPr>
              <a:t>школы </a:t>
            </a:r>
            <a:r>
              <a:rPr lang="ru-RU" b="1" dirty="0">
                <a:solidFill>
                  <a:srgbClr val="C00000"/>
                </a:solidFill>
                <a:latin typeface="Times New Roman"/>
              </a:rPr>
              <a:t>в </a:t>
            </a:r>
            <a:r>
              <a:rPr lang="ru-RU" b="1" dirty="0" smtClean="0">
                <a:solidFill>
                  <a:srgbClr val="C00000"/>
                </a:solidFill>
                <a:latin typeface="Times New Roman"/>
              </a:rPr>
              <a:t>целом</a:t>
            </a:r>
            <a:endParaRPr lang="ru-RU" dirty="0">
              <a:solidFill>
                <a:srgbClr val="C0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4623507" y="3296724"/>
            <a:ext cx="558929" cy="3371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12438610">
            <a:off x="3062391" y="5133313"/>
            <a:ext cx="558929" cy="3371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884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037" y="332656"/>
            <a:ext cx="8640960" cy="13542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C00000"/>
                </a:solidFill>
                <a:latin typeface="Arial Black" pitchFamily="34" charset="0"/>
              </a:rPr>
              <a:t>Объективное оценивание результатов 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– это личная ответственность педагогов школ 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(это вопрос этики и собственного профессионализма).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Должно быть принципиальное отношение к оцениванию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954690" y="1844824"/>
            <a:ext cx="2966598" cy="7148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ОБЪЕКТИВНОСТЬ</a:t>
            </a:r>
            <a:endParaRPr lang="ru-RU" sz="20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31640" y="3140967"/>
            <a:ext cx="2814053" cy="5760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ОБЪЕКТИВНОСТЬ ОЦЕНИВАНИЯ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6017" y="3140968"/>
            <a:ext cx="3384375" cy="56746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ПРОЦЕДУРНАЯ ОБЪЕКТИВНОСТЬ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4149087"/>
            <a:ext cx="2814053" cy="9885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Корректная оценочная деятельность школ, учителя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31640" y="5301106"/>
            <a:ext cx="2814053" cy="11522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Критериальное</a:t>
            </a:r>
            <a:r>
              <a:rPr lang="ru-RU" sz="1600" b="1" dirty="0" smtClean="0">
                <a:solidFill>
                  <a:schemeClr val="tx1"/>
                </a:solidFill>
              </a:rPr>
              <a:t> оценивание (хорошая подготовка учителей в части </a:t>
            </a:r>
            <a:r>
              <a:rPr lang="ru-RU" sz="1600" b="1" dirty="0" err="1" smtClean="0">
                <a:solidFill>
                  <a:schemeClr val="tx1"/>
                </a:solidFill>
              </a:rPr>
              <a:t>критериального</a:t>
            </a:r>
            <a:r>
              <a:rPr lang="ru-RU" sz="1600" b="1" dirty="0" smtClean="0">
                <a:solidFill>
                  <a:schemeClr val="tx1"/>
                </a:solidFill>
              </a:rPr>
              <a:t> оценивания)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16017" y="4149087"/>
            <a:ext cx="3384376" cy="23042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Используется в государственной аттестации: </a:t>
            </a:r>
          </a:p>
          <a:p>
            <a:r>
              <a:rPr lang="ru-RU" sz="1600" b="1" dirty="0" smtClean="0">
                <a:solidFill>
                  <a:schemeClr val="tx1"/>
                </a:solidFill>
              </a:rPr>
              <a:t>видеонаблюдение, соответствие заданий требованиям образовательных стандартов, невозможность списывания, одинаковые условия для всех</a:t>
            </a:r>
          </a:p>
          <a:p>
            <a:r>
              <a:rPr lang="ru-RU" sz="1600" b="1" dirty="0" smtClean="0">
                <a:solidFill>
                  <a:schemeClr val="tx1"/>
                </a:solidFill>
              </a:rPr>
              <a:t>Исключение конфликта интересов 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1719843">
            <a:off x="5276737" y="2599305"/>
            <a:ext cx="722396" cy="420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5400000">
            <a:off x="2522639" y="3717564"/>
            <a:ext cx="43205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6205852" y="3730710"/>
            <a:ext cx="40470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8879742">
            <a:off x="2885736" y="2585858"/>
            <a:ext cx="727940" cy="420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83568" y="2013253"/>
            <a:ext cx="205509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 smtClean="0">
                <a:solidFill>
                  <a:schemeClr val="tx2"/>
                </a:solidFill>
                <a:latin typeface="Arial Black" pitchFamily="34" charset="0"/>
              </a:rPr>
              <a:t>Различают условия объективности</a:t>
            </a:r>
            <a:endParaRPr lang="ru-RU" sz="1700" b="1" dirty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544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7148" y="5229200"/>
            <a:ext cx="8208912" cy="1380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ru-RU" b="1" dirty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Основные признаки (маркеры) необъективности результатов в школах:</a:t>
            </a:r>
            <a:endParaRPr lang="ru-RU" dirty="0">
              <a:solidFill>
                <a:schemeClr val="tx2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 marL="539750" indent="2635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6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Завышенные </a:t>
            </a:r>
            <a:r>
              <a:rPr lang="ru-RU" sz="16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или заниженные результаты </a:t>
            </a:r>
            <a:r>
              <a:rPr lang="ru-RU" sz="1600" b="1" dirty="0">
                <a:solidFill>
                  <a:srgbClr val="000000"/>
                </a:solidFill>
                <a:latin typeface="Times New Roman"/>
                <a:cs typeface="Times New Roman"/>
              </a:rPr>
              <a:t>оценочных процедур</a:t>
            </a:r>
            <a:endParaRPr lang="ru-RU" sz="1600" b="1" dirty="0">
              <a:ea typeface="Calibri"/>
              <a:cs typeface="Times New Roman"/>
            </a:endParaRPr>
          </a:p>
          <a:p>
            <a:pPr marL="539750" indent="2635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6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Несоответствие </a:t>
            </a:r>
            <a:r>
              <a:rPr lang="ru-RU" sz="1600" b="1" dirty="0">
                <a:solidFill>
                  <a:srgbClr val="000000"/>
                </a:solidFill>
                <a:latin typeface="Times New Roman"/>
                <a:cs typeface="Times New Roman"/>
              </a:rPr>
              <a:t>школьным отметкам</a:t>
            </a:r>
            <a:endParaRPr lang="ru-RU" sz="1600" b="1" dirty="0">
              <a:ea typeface="Calibri"/>
              <a:cs typeface="Times New Roman"/>
            </a:endParaRPr>
          </a:p>
          <a:p>
            <a:pPr marL="539750" indent="2635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6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Резкое </a:t>
            </a:r>
            <a:r>
              <a:rPr lang="ru-RU" sz="1600" b="1" dirty="0">
                <a:solidFill>
                  <a:srgbClr val="000000"/>
                </a:solidFill>
                <a:latin typeface="Times New Roman"/>
                <a:cs typeface="Times New Roman"/>
              </a:rPr>
              <a:t>изменение результатов </a:t>
            </a:r>
            <a:r>
              <a:rPr lang="ru-RU" sz="16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в соседних параллелях</a:t>
            </a:r>
            <a:endParaRPr lang="ru-RU" sz="1600" b="1" dirty="0"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188640"/>
            <a:ext cx="785812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355600" algn="ctr"/>
            <a:r>
              <a:rPr lang="ru-RU" sz="2400" b="1" dirty="0">
                <a:solidFill>
                  <a:srgbClr val="C00000"/>
                </a:solidFill>
                <a:latin typeface="Arial Black" pitchFamily="34" charset="0"/>
              </a:rPr>
              <a:t>Объективность результатов оценивания </a:t>
            </a:r>
            <a:endParaRPr lang="ru-RU" sz="2400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lvl="0" indent="355600" algn="ctr"/>
            <a:r>
              <a:rPr lang="ru-RU" sz="2200" b="1" dirty="0" smtClean="0">
                <a:solidFill>
                  <a:schemeClr val="tx2"/>
                </a:solidFill>
                <a:latin typeface="Arial Black" pitchFamily="34" charset="0"/>
              </a:rPr>
              <a:t>можно </a:t>
            </a:r>
            <a:r>
              <a:rPr lang="ru-RU" sz="2200" b="1" dirty="0">
                <a:solidFill>
                  <a:schemeClr val="tx2"/>
                </a:solidFill>
                <a:latin typeface="Arial Black" pitchFamily="34" charset="0"/>
              </a:rPr>
              <a:t>определить </a:t>
            </a:r>
            <a:r>
              <a:rPr lang="ru-RU" sz="2200" b="1" dirty="0" smtClean="0">
                <a:solidFill>
                  <a:schemeClr val="tx2"/>
                </a:solidFill>
                <a:latin typeface="Arial Black" pitchFamily="34" charset="0"/>
              </a:rPr>
              <a:t>только используя надежный </a:t>
            </a:r>
            <a:r>
              <a:rPr lang="ru-RU" sz="2200" b="1" dirty="0">
                <a:solidFill>
                  <a:schemeClr val="tx2"/>
                </a:solidFill>
                <a:latin typeface="Arial Black" pitchFamily="34" charset="0"/>
              </a:rPr>
              <a:t>диагностический </a:t>
            </a:r>
            <a:r>
              <a:rPr lang="ru-RU" sz="2200" b="1" dirty="0" smtClean="0">
                <a:solidFill>
                  <a:schemeClr val="tx2"/>
                </a:solidFill>
                <a:latin typeface="Arial Black" pitchFamily="34" charset="0"/>
              </a:rPr>
              <a:t>инструментарий</a:t>
            </a:r>
            <a:endParaRPr lang="ru-RU" sz="2200" b="1" dirty="0">
              <a:solidFill>
                <a:schemeClr val="tx2"/>
              </a:solidFill>
              <a:latin typeface="Arial Black" pitchFamily="34" charset="0"/>
            </a:endParaRPr>
          </a:p>
          <a:p>
            <a:pPr lvl="0" indent="355600" algn="ctr"/>
            <a:endParaRPr lang="ru-RU" sz="900" b="1" dirty="0" smtClean="0">
              <a:solidFill>
                <a:prstClr val="black"/>
              </a:solidFill>
            </a:endParaRPr>
          </a:p>
          <a:p>
            <a:pPr lvl="0" indent="355600" algn="ctr"/>
            <a:r>
              <a:rPr lang="ru-RU" b="1" dirty="0" smtClean="0">
                <a:solidFill>
                  <a:prstClr val="black"/>
                </a:solidFill>
              </a:rPr>
              <a:t>Если </a:t>
            </a:r>
            <a:r>
              <a:rPr lang="ru-RU" b="1" dirty="0">
                <a:solidFill>
                  <a:prstClr val="black"/>
                </a:solidFill>
              </a:rPr>
              <a:t>нет хороших инструментов оценивания, </a:t>
            </a:r>
            <a:endParaRPr lang="ru-RU" b="1" dirty="0" smtClean="0">
              <a:solidFill>
                <a:prstClr val="black"/>
              </a:solidFill>
            </a:endParaRPr>
          </a:p>
          <a:p>
            <a:pPr lvl="0" indent="355600" algn="ctr"/>
            <a:r>
              <a:rPr lang="ru-RU" b="1" dirty="0" smtClean="0">
                <a:solidFill>
                  <a:prstClr val="black"/>
                </a:solidFill>
              </a:rPr>
              <a:t>то </a:t>
            </a:r>
            <a:r>
              <a:rPr lang="ru-RU" b="1" dirty="0">
                <a:solidFill>
                  <a:prstClr val="black"/>
                </a:solidFill>
              </a:rPr>
              <a:t>невозможно выставлять отметку ученикам правильную, </a:t>
            </a:r>
            <a:endParaRPr lang="ru-RU" b="1" dirty="0" smtClean="0">
              <a:solidFill>
                <a:prstClr val="black"/>
              </a:solidFill>
            </a:endParaRPr>
          </a:p>
          <a:p>
            <a:pPr lvl="0" indent="355600" algn="ctr"/>
            <a:r>
              <a:rPr lang="ru-RU" b="1" dirty="0" smtClean="0">
                <a:solidFill>
                  <a:prstClr val="black"/>
                </a:solidFill>
              </a:rPr>
              <a:t>корректную</a:t>
            </a:r>
            <a:r>
              <a:rPr lang="ru-RU" b="1" dirty="0">
                <a:solidFill>
                  <a:prstClr val="black"/>
                </a:solidFill>
              </a:rPr>
              <a:t>, объективную.</a:t>
            </a:r>
          </a:p>
          <a:p>
            <a:pPr lvl="0" indent="355600" algn="ctr"/>
            <a:endParaRPr lang="ru-RU" sz="800" dirty="0">
              <a:solidFill>
                <a:prstClr val="black"/>
              </a:solidFill>
            </a:endParaRPr>
          </a:p>
          <a:p>
            <a:pPr lvl="0" indent="355600" algn="ctr"/>
            <a:r>
              <a:rPr lang="ru-RU" sz="1600" b="1" dirty="0">
                <a:solidFill>
                  <a:schemeClr val="tx2"/>
                </a:solidFill>
                <a:latin typeface="Arial Black" pitchFamily="34" charset="0"/>
              </a:rPr>
              <a:t>Объективность текущего оценивания </a:t>
            </a:r>
            <a:endParaRPr lang="ru-RU" sz="1600" b="1" dirty="0" smtClean="0">
              <a:solidFill>
                <a:schemeClr val="tx2"/>
              </a:solidFill>
              <a:latin typeface="Arial Black" pitchFamily="34" charset="0"/>
            </a:endParaRPr>
          </a:p>
          <a:p>
            <a:pPr lvl="0" indent="355600" algn="ctr"/>
            <a:r>
              <a:rPr lang="ru-RU" sz="1600" b="1" dirty="0" err="1" smtClean="0">
                <a:solidFill>
                  <a:schemeClr val="tx2"/>
                </a:solidFill>
                <a:latin typeface="Arial Black" pitchFamily="34" charset="0"/>
              </a:rPr>
              <a:t>прямопропорциональна</a:t>
            </a:r>
            <a:r>
              <a:rPr lang="ru-RU" sz="1600" b="1" dirty="0" smtClean="0">
                <a:solidFill>
                  <a:schemeClr val="tx2"/>
                </a:solidFill>
                <a:latin typeface="Arial Black" pitchFamily="34" charset="0"/>
              </a:rPr>
              <a:t>  </a:t>
            </a:r>
            <a:r>
              <a:rPr lang="ru-RU" sz="1600" b="1" dirty="0">
                <a:solidFill>
                  <a:schemeClr val="tx2"/>
                </a:solidFill>
                <a:latin typeface="Arial Black" pitchFamily="34" charset="0"/>
              </a:rPr>
              <a:t>компетентности педагога </a:t>
            </a:r>
            <a:endParaRPr lang="ru-RU" sz="1600" b="1" dirty="0" smtClean="0">
              <a:solidFill>
                <a:schemeClr val="tx2"/>
              </a:solidFill>
              <a:latin typeface="Arial Black" pitchFamily="34" charset="0"/>
            </a:endParaRPr>
          </a:p>
          <a:p>
            <a:pPr lvl="0" indent="355600" algn="ctr"/>
            <a:r>
              <a:rPr lang="ru-RU" sz="1600" b="1" dirty="0" smtClean="0">
                <a:solidFill>
                  <a:schemeClr val="tx2"/>
                </a:solidFill>
                <a:latin typeface="Arial Black" pitchFamily="34" charset="0"/>
              </a:rPr>
              <a:t>в </a:t>
            </a:r>
            <a:r>
              <a:rPr lang="ru-RU" sz="1600" b="1" dirty="0">
                <a:solidFill>
                  <a:schemeClr val="tx2"/>
                </a:solidFill>
                <a:latin typeface="Arial Black" pitchFamily="34" charset="0"/>
              </a:rPr>
              <a:t>области педагогических </a:t>
            </a:r>
            <a:r>
              <a:rPr lang="ru-RU" sz="1600" b="1" dirty="0" smtClean="0">
                <a:solidFill>
                  <a:schemeClr val="tx2"/>
                </a:solidFill>
                <a:latin typeface="Arial Black" pitchFamily="34" charset="0"/>
              </a:rPr>
              <a:t>измерений</a:t>
            </a:r>
            <a:endParaRPr lang="ru-RU" sz="16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59632" y="3212976"/>
            <a:ext cx="7632848" cy="8771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indent="540385" algn="ctr"/>
            <a:r>
              <a:rPr lang="ru-RU" sz="1700" b="1" dirty="0">
                <a:solidFill>
                  <a:srgbClr val="C00000"/>
                </a:solidFill>
                <a:latin typeface="Arial Black" pitchFamily="34" charset="0"/>
                <a:ea typeface="Calibri"/>
                <a:cs typeface="Times New Roman"/>
              </a:rPr>
              <a:t>Важно научиться формировать и использовать позитивное отношение к объективной оценке </a:t>
            </a:r>
            <a:endParaRPr lang="ru-RU" sz="1700" b="1" dirty="0" smtClean="0">
              <a:solidFill>
                <a:srgbClr val="C00000"/>
              </a:solidFill>
              <a:latin typeface="Arial Black" pitchFamily="34" charset="0"/>
              <a:ea typeface="Calibri"/>
              <a:cs typeface="Times New Roman"/>
            </a:endParaRPr>
          </a:p>
          <a:p>
            <a:pPr indent="540385" algn="ctr"/>
            <a:r>
              <a:rPr lang="ru-RU" sz="1700" b="1" dirty="0" smtClean="0">
                <a:solidFill>
                  <a:srgbClr val="C00000"/>
                </a:solidFill>
                <a:latin typeface="Arial Black" pitchFamily="34" charset="0"/>
                <a:ea typeface="Calibri"/>
                <a:cs typeface="Times New Roman"/>
              </a:rPr>
              <a:t>учеников и родителей</a:t>
            </a:r>
            <a:endParaRPr lang="ru-RU" sz="1700" b="1" dirty="0">
              <a:solidFill>
                <a:srgbClr val="C00000"/>
              </a:solidFill>
              <a:latin typeface="Arial Black" pitchFamily="34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786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2"/>
                </a:solidFill>
                <a:latin typeface="Arial Black" pitchFamily="34" charset="0"/>
              </a:rPr>
              <a:t>Рекомендации по повышению объективности оценки образовательных результатов</a:t>
            </a:r>
            <a:endParaRPr lang="ru-RU" sz="2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5630" y="4027076"/>
            <a:ext cx="7942049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 smtClean="0">
                <a:solidFill>
                  <a:schemeClr val="tx2"/>
                </a:solidFill>
              </a:rPr>
              <a:t>Для повышения объективности оценки образовательных результатов рекомендуется организовать комплексные мероприятия по направлениям:</a:t>
            </a:r>
          </a:p>
          <a:p>
            <a:pPr marL="342900" indent="-342900">
              <a:buAutoNum type="arabicPeriod"/>
            </a:pPr>
            <a:r>
              <a:rPr lang="ru-RU" dirty="0" smtClean="0"/>
              <a:t>Обеспечение объективности образовательных результатов в рамках конкретной оценочной процедуры в образовательных организациях;</a:t>
            </a:r>
          </a:p>
          <a:p>
            <a:pPr marL="342900" indent="-342900">
              <a:buAutoNum type="arabicPeriod"/>
            </a:pPr>
            <a:r>
              <a:rPr lang="ru-RU" dirty="0" smtClean="0"/>
              <a:t>Выявление ОО с необъективными результатами и профилактическая работа с выявленными ОО;</a:t>
            </a:r>
          </a:p>
          <a:p>
            <a:pPr marL="342900" indent="-342900">
              <a:buAutoNum type="arabicPeriod"/>
            </a:pPr>
            <a:r>
              <a:rPr lang="ru-RU" dirty="0" smtClean="0"/>
              <a:t>Формирование у участников образовательных отношений позитивного отношения к объективной оценке образовательных результатов.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52783" y="1268760"/>
            <a:ext cx="80648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600" b="1" dirty="0" smtClean="0"/>
              <a:t>Федеральная служба по надзору  в сфере образования и науки (</a:t>
            </a:r>
            <a:r>
              <a:rPr lang="ru-RU" sz="1600" b="1" dirty="0" err="1" smtClean="0"/>
              <a:t>Рособрнадзор</a:t>
            </a:r>
            <a:r>
              <a:rPr lang="ru-RU" sz="1600" dirty="0" smtClean="0"/>
              <a:t>)  с целью повышения эффективности системы оценки качества образования путём формирования среди всех участников образовательных отношений устойчивых ориентиров на методы и инструменты объективной оценки образовательных результатов обучающихся </a:t>
            </a:r>
            <a:r>
              <a:rPr lang="ru-RU" sz="1600" b="1" dirty="0" smtClean="0"/>
              <a:t>разработала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рекомендации по повышению объективности оценки образовательных результатов для региональных, муниципальных и образовательных организаций общего образования. </a:t>
            </a:r>
            <a:r>
              <a:rPr lang="ru-RU" sz="1600" dirty="0" smtClean="0"/>
              <a:t>(Письмо РОН № 05-71 от 16.03.2018).</a:t>
            </a:r>
          </a:p>
          <a:p>
            <a:pPr indent="355600" algn="just"/>
            <a:r>
              <a:rPr lang="ru-RU" sz="1600" dirty="0" smtClean="0"/>
              <a:t>Меры, указанные в рекомендациях могут быть применены при проведении оценочных процедур федерального, регионального, муниципального, а так же при проведении отдельных оценочных процедур на уровне образовательных организаций.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397966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853" y="394882"/>
            <a:ext cx="8208912" cy="1525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>
              <a:lnSpc>
                <a:spcPct val="115000"/>
              </a:lnSpc>
            </a:pPr>
            <a:r>
              <a:rPr lang="ru-RU" sz="1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Рекомендации по использованию результатов оценочных процедур в системе общего образования с целью повышения качества образования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(совместное письмо Министерства просвещения Российской Федерации и Федеральной службы по надзору в сфере образования и науки от 04 июня 2025 года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55600" algn="just">
              <a:lnSpc>
                <a:spcPct val="115000"/>
              </a:lnSpc>
              <a:spcAft>
                <a:spcPts val="0"/>
              </a:spcAft>
            </a:pPr>
            <a:endParaRPr lang="ru-RU" sz="1700" b="1" dirty="0">
              <a:solidFill>
                <a:srgbClr val="C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700808"/>
            <a:ext cx="8208912" cy="30369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u-RU" sz="2000" b="1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Примеры маркеров </a:t>
            </a:r>
            <a:r>
              <a:rPr lang="ru-RU" sz="2000" b="1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необъективности: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900" b="1" dirty="0" smtClean="0">
                <a:solidFill>
                  <a:srgbClr val="C00000"/>
                </a:solidFill>
                <a:ea typeface="Calibri"/>
                <a:cs typeface="Times New Roman"/>
              </a:rPr>
              <a:t>1. Завышенные </a:t>
            </a:r>
            <a:r>
              <a:rPr lang="ru-RU" sz="1900" b="1" dirty="0" smtClean="0">
                <a:solidFill>
                  <a:srgbClr val="C00000"/>
                </a:solidFill>
                <a:ea typeface="Calibri"/>
                <a:cs typeface="Times New Roman"/>
              </a:rPr>
              <a:t>или заниженные результаты ВПР</a:t>
            </a:r>
            <a:endParaRPr lang="ru-RU" sz="1900" b="1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900" b="1" dirty="0" smtClean="0">
                <a:solidFill>
                  <a:srgbClr val="C00000"/>
                </a:solidFill>
                <a:ea typeface="Calibri"/>
                <a:cs typeface="Times New Roman"/>
              </a:rPr>
              <a:t>2.  Необъективные </a:t>
            </a:r>
            <a:r>
              <a:rPr lang="ru-RU" sz="1900" b="1" dirty="0">
                <a:solidFill>
                  <a:srgbClr val="C00000"/>
                </a:solidFill>
                <a:ea typeface="Calibri"/>
                <a:cs typeface="Times New Roman"/>
              </a:rPr>
              <a:t>результаты </a:t>
            </a:r>
            <a:r>
              <a:rPr lang="ru-RU" sz="1900" b="1" dirty="0" smtClean="0">
                <a:solidFill>
                  <a:srgbClr val="C00000"/>
                </a:solidFill>
                <a:ea typeface="Calibri"/>
                <a:cs typeface="Times New Roman"/>
              </a:rPr>
              <a:t>ВПР  </a:t>
            </a:r>
            <a:r>
              <a:rPr lang="ru-RU" sz="1900" b="1" dirty="0">
                <a:solidFill>
                  <a:srgbClr val="C00000"/>
                </a:solidFill>
                <a:ea typeface="Calibri"/>
                <a:cs typeface="Times New Roman"/>
              </a:rPr>
              <a:t>и по </a:t>
            </a:r>
            <a:r>
              <a:rPr lang="ru-RU" sz="1900" b="1" dirty="0" smtClean="0">
                <a:solidFill>
                  <a:srgbClr val="C00000"/>
                </a:solidFill>
                <a:ea typeface="Calibri"/>
                <a:cs typeface="Times New Roman"/>
              </a:rPr>
              <a:t>журналу</a:t>
            </a:r>
            <a:endParaRPr lang="ru-RU" sz="1900" b="1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900" b="1" dirty="0" smtClean="0">
                <a:solidFill>
                  <a:srgbClr val="C00000"/>
                </a:solidFill>
                <a:ea typeface="Calibri"/>
                <a:cs typeface="Times New Roman"/>
              </a:rPr>
              <a:t>3. Резкое </a:t>
            </a:r>
            <a:r>
              <a:rPr lang="ru-RU" sz="1900" b="1" dirty="0">
                <a:solidFill>
                  <a:srgbClr val="C00000"/>
                </a:solidFill>
                <a:ea typeface="Calibri"/>
                <a:cs typeface="Times New Roman"/>
              </a:rPr>
              <a:t>изменение результатов одной </a:t>
            </a:r>
            <a:r>
              <a:rPr lang="ru-RU" sz="1900" b="1" dirty="0" smtClean="0">
                <a:solidFill>
                  <a:srgbClr val="C00000"/>
                </a:solidFill>
                <a:ea typeface="Calibri"/>
                <a:cs typeface="Times New Roman"/>
              </a:rPr>
              <a:t>параллели</a:t>
            </a:r>
            <a:endParaRPr lang="ru-RU" sz="1900" b="1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Признаком необъективности оценивания образовательных результатов в ОО может также служить </a:t>
            </a:r>
            <a:r>
              <a:rPr lang="ru-RU" b="1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наличие выпускников ОО, получивших </a:t>
            </a:r>
            <a:r>
              <a:rPr lang="ru-RU" b="1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аттестат с отличием  (медали) </a:t>
            </a:r>
            <a:r>
              <a:rPr lang="ru-RU" b="1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и </a:t>
            </a:r>
            <a:r>
              <a:rPr lang="ru-RU" b="1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имеющие </a:t>
            </a:r>
            <a:r>
              <a:rPr lang="ru-RU" b="1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низкие результаты </a:t>
            </a:r>
            <a:r>
              <a:rPr lang="ru-RU" b="1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по итоговому сочинению (изложению), итоговому собеседованию по русскому языку в 9 классе, ОГЭ, ЕГЭ, ГВЭ.</a:t>
            </a:r>
            <a:endParaRPr lang="ru-RU" sz="16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1864" y="4941168"/>
            <a:ext cx="8308607" cy="124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b="1" dirty="0">
                <a:solidFill>
                  <a:srgbClr val="C00000"/>
                </a:solidFill>
                <a:ea typeface="Calibri"/>
                <a:cs typeface="Times New Roman"/>
              </a:rPr>
              <a:t>В случае обнаружения признаков недостоверности результатов в ОО рекомендуется: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ea typeface="Calibri"/>
                <a:cs typeface="Times New Roman"/>
              </a:rPr>
              <a:t>- осуществлять перепроверку результатов;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ea typeface="Calibri"/>
                <a:cs typeface="Times New Roman"/>
              </a:rPr>
              <a:t>- в случае подтверждения недостоверности результатов выработать комплекс мер в отношении данной ОО.</a:t>
            </a:r>
          </a:p>
        </p:txBody>
      </p:sp>
    </p:spTree>
    <p:extLst>
      <p:ext uri="{BB962C8B-B14F-4D97-AF65-F5344CB8AC3E}">
        <p14:creationId xmlns:p14="http://schemas.microsoft.com/office/powerpoint/2010/main" xmlns="" val="338794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/>
                <a:ea typeface="+mn-ea"/>
                <a:cs typeface="Times New Roman"/>
              </a:rPr>
              <a:t/>
            </a:r>
            <a:br>
              <a:rPr lang="ru-RU" sz="2400" b="1" dirty="0" smtClean="0">
                <a:solidFill>
                  <a:schemeClr val="tx2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2400" b="1" dirty="0" smtClean="0">
                <a:solidFill>
                  <a:schemeClr val="tx2"/>
                </a:solidFill>
                <a:latin typeface="Arial Black" pitchFamily="34" charset="0"/>
                <a:ea typeface="+mn-ea"/>
                <a:cs typeface="Times New Roman"/>
              </a:rPr>
              <a:t>Подходы </a:t>
            </a:r>
            <a:r>
              <a:rPr lang="ru-RU" sz="2400" b="1" dirty="0">
                <a:solidFill>
                  <a:schemeClr val="tx2"/>
                </a:solidFill>
                <a:latin typeface="Arial Black" pitchFamily="34" charset="0"/>
                <a:ea typeface="+mn-ea"/>
                <a:cs typeface="Times New Roman"/>
              </a:rPr>
              <a:t>к оцениванию предметных результатов учащихся</a:t>
            </a:r>
            <a:r>
              <a:rPr lang="ru-RU" sz="2400" dirty="0">
                <a:solidFill>
                  <a:schemeClr val="tx2"/>
                </a:solidFill>
                <a:latin typeface="Arial Black" pitchFamily="34" charset="0"/>
                <a:ea typeface="Calibri"/>
                <a:cs typeface="Times New Roman"/>
              </a:rPr>
              <a:t/>
            </a:r>
            <a:br>
              <a:rPr lang="ru-RU" sz="2400" dirty="0">
                <a:solidFill>
                  <a:schemeClr val="tx2"/>
                </a:solidFill>
                <a:latin typeface="Arial Black" pitchFamily="34" charset="0"/>
                <a:ea typeface="Calibri"/>
                <a:cs typeface="Times New Roman"/>
              </a:rPr>
            </a:br>
            <a:endParaRPr lang="ru-RU" sz="24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4517492"/>
            <a:ext cx="7920880" cy="2059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>
              <a:lnSpc>
                <a:spcPct val="115000"/>
              </a:lnSpc>
              <a:spcAft>
                <a:spcPts val="600"/>
              </a:spcAft>
            </a:pPr>
            <a:r>
              <a:rPr lang="ru-RU" dirty="0" smtClean="0">
                <a:cs typeface="Times New Roman"/>
              </a:rPr>
              <a:t>Практика </a:t>
            </a:r>
            <a:r>
              <a:rPr lang="ru-RU" dirty="0">
                <a:cs typeface="Times New Roman"/>
              </a:rPr>
              <a:t>разработки единого инструментария для оценивания на муниципальном уровне образования на всех этапах является относительно мало </a:t>
            </a:r>
            <a:r>
              <a:rPr lang="ru-RU" dirty="0" smtClean="0">
                <a:cs typeface="Times New Roman"/>
              </a:rPr>
              <a:t>распространённой. В</a:t>
            </a:r>
            <a:r>
              <a:rPr lang="ru-RU" dirty="0" smtClean="0"/>
              <a:t> </a:t>
            </a:r>
            <a:r>
              <a:rPr lang="ru-RU" dirty="0"/>
              <a:t>основном </a:t>
            </a:r>
            <a:r>
              <a:rPr lang="ru-RU" dirty="0" smtClean="0"/>
              <a:t>педагоги школ используют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традиционные подходы к оцениванию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C00000"/>
                </a:solidFill>
              </a:rPr>
              <a:t>традиционные формы оценивания. </a:t>
            </a:r>
          </a:p>
          <a:p>
            <a:pPr lvl="0" algn="ctr"/>
            <a:r>
              <a:rPr lang="ru-RU" b="1" dirty="0">
                <a:solidFill>
                  <a:prstClr val="black"/>
                </a:solidFill>
                <a:cs typeface="Times New Roman"/>
              </a:rPr>
              <a:t>Вместе с тем, широкое распространение </a:t>
            </a:r>
            <a:r>
              <a:rPr lang="ru-RU" b="1" dirty="0" smtClean="0">
                <a:solidFill>
                  <a:prstClr val="black"/>
                </a:solidFill>
                <a:cs typeface="Times New Roman"/>
              </a:rPr>
              <a:t>получило  </a:t>
            </a:r>
            <a:endParaRPr lang="ru-RU" b="1" dirty="0" smtClean="0">
              <a:solidFill>
                <a:prstClr val="black"/>
              </a:solidFill>
              <a:cs typeface="Times New Roman"/>
            </a:endParaRPr>
          </a:p>
          <a:p>
            <a:pPr lvl="0" algn="ctr"/>
            <a:r>
              <a:rPr lang="ru-RU" sz="2200" b="1" dirty="0" err="1" smtClean="0">
                <a:solidFill>
                  <a:srgbClr val="C00000"/>
                </a:solidFill>
                <a:cs typeface="Times New Roman"/>
              </a:rPr>
              <a:t>критериальное</a:t>
            </a:r>
            <a:r>
              <a:rPr lang="ru-RU" sz="2200" b="1" dirty="0" smtClean="0">
                <a:solidFill>
                  <a:srgbClr val="C00000"/>
                </a:solidFill>
                <a:cs typeface="Times New Roman"/>
              </a:rPr>
              <a:t> оценивание</a:t>
            </a:r>
            <a:endParaRPr lang="ru-RU" sz="2200" b="1" dirty="0" smtClean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268760"/>
            <a:ext cx="792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355600" algn="ctr"/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sz="2000" dirty="0">
                <a:solidFill>
                  <a:srgbClr val="000000"/>
                </a:solidFill>
              </a:rPr>
              <a:t>Сегодня в системе образования формируется </a:t>
            </a:r>
            <a:endParaRPr lang="ru-RU" sz="2000" dirty="0" smtClean="0">
              <a:solidFill>
                <a:srgbClr val="000000"/>
              </a:solidFill>
            </a:endParaRPr>
          </a:p>
          <a:p>
            <a:pPr lvl="0" indent="355600" algn="ctr"/>
            <a:r>
              <a:rPr lang="ru-RU" sz="2000" b="1" dirty="0" smtClean="0">
                <a:solidFill>
                  <a:srgbClr val="C00000"/>
                </a:solidFill>
              </a:rPr>
              <a:t>комплексная </a:t>
            </a:r>
            <a:r>
              <a:rPr lang="ru-RU" sz="2000" b="1" dirty="0">
                <a:solidFill>
                  <a:srgbClr val="C00000"/>
                </a:solidFill>
              </a:rPr>
              <a:t>система оценки качества образования</a:t>
            </a:r>
            <a:r>
              <a:rPr lang="ru-RU" sz="2000" dirty="0">
                <a:solidFill>
                  <a:srgbClr val="000000"/>
                </a:solidFill>
              </a:rPr>
              <a:t>, </a:t>
            </a:r>
            <a:endParaRPr lang="ru-RU" sz="2000" dirty="0" smtClean="0">
              <a:solidFill>
                <a:srgbClr val="000000"/>
              </a:solidFill>
            </a:endParaRPr>
          </a:p>
          <a:p>
            <a:pPr lvl="0" indent="355600" algn="ctr"/>
            <a:r>
              <a:rPr lang="ru-RU" sz="2000" dirty="0" smtClean="0">
                <a:solidFill>
                  <a:srgbClr val="000000"/>
                </a:solidFill>
              </a:rPr>
              <a:t>включающая </a:t>
            </a:r>
            <a:r>
              <a:rPr lang="ru-RU" sz="2000" dirty="0">
                <a:solidFill>
                  <a:srgbClr val="000000"/>
                </a:solidFill>
              </a:rPr>
              <a:t>ОГЭ, ЕГЭ, Всероссийские проверочные работы, национальные и международные исследования качества </a:t>
            </a:r>
            <a:r>
              <a:rPr lang="ru-RU" sz="2000" dirty="0" smtClean="0">
                <a:solidFill>
                  <a:srgbClr val="000000"/>
                </a:solidFill>
              </a:rPr>
              <a:t>образования, олимпиады, </a:t>
            </a:r>
            <a:r>
              <a:rPr lang="ru-RU" sz="2000" dirty="0">
                <a:solidFill>
                  <a:srgbClr val="000000"/>
                </a:solidFill>
              </a:rPr>
              <a:t>а также исследования компетенций учителей.</a:t>
            </a:r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2398" y="3207752"/>
            <a:ext cx="5976664" cy="11079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indent="355600" algn="ctr"/>
            <a:r>
              <a:rPr lang="ru-RU" sz="2200" b="1" dirty="0">
                <a:solidFill>
                  <a:srgbClr val="C00000"/>
                </a:solidFill>
                <a:cs typeface="Times New Roman"/>
              </a:rPr>
              <a:t>На каждом этапе инструменты оценивания должны быть согласованы между собой </a:t>
            </a:r>
            <a:endParaRPr lang="ru-RU" sz="2200" b="1" dirty="0" smtClean="0">
              <a:solidFill>
                <a:srgbClr val="C00000"/>
              </a:solidFill>
              <a:cs typeface="Times New Roman"/>
            </a:endParaRPr>
          </a:p>
          <a:p>
            <a:pPr lvl="0" indent="355600" algn="ctr"/>
            <a:r>
              <a:rPr lang="ru-RU" sz="2200" b="1" dirty="0" smtClean="0">
                <a:solidFill>
                  <a:srgbClr val="C00000"/>
                </a:solidFill>
                <a:cs typeface="Times New Roman"/>
              </a:rPr>
              <a:t>и </a:t>
            </a:r>
            <a:r>
              <a:rPr lang="ru-RU" sz="2200" b="1" dirty="0">
                <a:solidFill>
                  <a:srgbClr val="C00000"/>
                </a:solidFill>
                <a:cs typeface="Times New Roman"/>
              </a:rPr>
              <a:t>не противоречить </a:t>
            </a:r>
            <a:r>
              <a:rPr lang="ru-RU" sz="2200" b="1" dirty="0" smtClean="0">
                <a:solidFill>
                  <a:srgbClr val="C00000"/>
                </a:solidFill>
                <a:cs typeface="Times New Roman"/>
              </a:rPr>
              <a:t> друг другу</a:t>
            </a:r>
            <a:endParaRPr lang="ru-RU" sz="2200" b="1" dirty="0">
              <a:solidFill>
                <a:srgbClr val="C00000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60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665" y="764704"/>
            <a:ext cx="7848872" cy="5052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>
              <a:lnSpc>
                <a:spcPct val="115000"/>
              </a:lnSpc>
              <a:spcAft>
                <a:spcPts val="600"/>
              </a:spcAft>
            </a:pPr>
            <a:r>
              <a:rPr lang="ru-RU" sz="2000" dirty="0">
                <a:cs typeface="Times New Roman"/>
              </a:rPr>
              <a:t>Большинство педагогов в качестве критериев оценивания результатов обучающихся используют планируемые  предметные результаты, обозначенные в основной образовательной программе.</a:t>
            </a:r>
            <a:endParaRPr lang="ru-RU" sz="2000" dirty="0">
              <a:ea typeface="Calibri"/>
              <a:cs typeface="Times New Roman"/>
            </a:endParaRPr>
          </a:p>
          <a:p>
            <a:pPr indent="355600" algn="just">
              <a:lnSpc>
                <a:spcPct val="115000"/>
              </a:lnSpc>
              <a:spcAft>
                <a:spcPts val="600"/>
              </a:spcAft>
            </a:pPr>
            <a:endParaRPr lang="ru-RU" sz="1000" dirty="0" smtClean="0">
              <a:cs typeface="Times New Roman"/>
            </a:endParaRPr>
          </a:p>
          <a:p>
            <a:pPr indent="355600" algn="just">
              <a:lnSpc>
                <a:spcPct val="115000"/>
              </a:lnSpc>
              <a:spcAft>
                <a:spcPts val="600"/>
              </a:spcAft>
            </a:pPr>
            <a:r>
              <a:rPr lang="ru-RU" sz="2000" dirty="0" smtClean="0">
                <a:cs typeface="Times New Roman"/>
              </a:rPr>
              <a:t>При </a:t>
            </a:r>
            <a:r>
              <a:rPr lang="ru-RU" sz="2000" dirty="0">
                <a:cs typeface="Times New Roman"/>
              </a:rPr>
              <a:t>выставлении отметок, в соответствии с заранее определенными критериями, отмечаются практики </a:t>
            </a:r>
            <a:r>
              <a:rPr lang="ru-RU" sz="2000" b="1" dirty="0">
                <a:solidFill>
                  <a:srgbClr val="C00000"/>
                </a:solidFill>
                <a:cs typeface="Times New Roman"/>
              </a:rPr>
              <a:t>завышения или занижения отметок</a:t>
            </a:r>
            <a:r>
              <a:rPr lang="ru-RU" sz="2000" dirty="0">
                <a:solidFill>
                  <a:srgbClr val="C00000"/>
                </a:solidFill>
                <a:cs typeface="Times New Roman"/>
              </a:rPr>
              <a:t> </a:t>
            </a:r>
            <a:r>
              <a:rPr lang="ru-RU" sz="2000" dirty="0">
                <a:cs typeface="Times New Roman"/>
              </a:rPr>
              <a:t>(за старание или недостаточные усилия ученика</a:t>
            </a:r>
            <a:r>
              <a:rPr lang="ru-RU" sz="2000" dirty="0" smtClean="0">
                <a:cs typeface="Times New Roman"/>
              </a:rPr>
              <a:t>).</a:t>
            </a:r>
          </a:p>
          <a:p>
            <a:pPr indent="355600" algn="just">
              <a:lnSpc>
                <a:spcPct val="115000"/>
              </a:lnSpc>
              <a:spcAft>
                <a:spcPts val="1000"/>
              </a:spcAft>
            </a:pPr>
            <a:endParaRPr lang="ru-RU" sz="1000" dirty="0" smtClean="0">
              <a:cs typeface="Times New Roman"/>
            </a:endParaRPr>
          </a:p>
          <a:p>
            <a:pPr indent="35560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cs typeface="Times New Roman"/>
              </a:rPr>
              <a:t>В </a:t>
            </a:r>
            <a:r>
              <a:rPr lang="ru-RU" sz="2000" dirty="0">
                <a:cs typeface="Times New Roman"/>
              </a:rPr>
              <a:t>связи с использованием  </a:t>
            </a:r>
            <a:r>
              <a:rPr lang="ru-RU" sz="2000" b="1" dirty="0" err="1">
                <a:solidFill>
                  <a:srgbClr val="C00000"/>
                </a:solidFill>
                <a:cs typeface="Times New Roman"/>
              </a:rPr>
              <a:t>критериального</a:t>
            </a:r>
            <a:r>
              <a:rPr lang="ru-RU" sz="2000" b="1" dirty="0">
                <a:solidFill>
                  <a:srgbClr val="C00000"/>
                </a:solidFill>
                <a:cs typeface="Times New Roman"/>
              </a:rPr>
              <a:t> подхода </a:t>
            </a:r>
            <a:r>
              <a:rPr lang="ru-RU" sz="2000" dirty="0">
                <a:cs typeface="Times New Roman"/>
              </a:rPr>
              <a:t>к оцениванию, необходимо уделять большое внимание разработке промежуточных планируемых результатов и приводить в соответствие  используемые критерии оценивания, промежуточные планируемые результаты и предметные планируемые результаты, чтобы внутри этой цепочки не было противоречий при выставлении отметок. </a:t>
            </a:r>
            <a:endParaRPr lang="ru-RU" sz="20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768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1812</TotalTime>
  <Words>1359</Words>
  <Application>Microsoft Office PowerPoint</Application>
  <PresentationFormat>Экран (4:3)</PresentationFormat>
  <Paragraphs>141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Понятие объективности результатов оценочных процедур</vt:lpstr>
      <vt:lpstr> </vt:lpstr>
      <vt:lpstr>Одним из факторов, влияющих на качество образования, является культура оценивания</vt:lpstr>
      <vt:lpstr>Слайд 4</vt:lpstr>
      <vt:lpstr>Слайд 5</vt:lpstr>
      <vt:lpstr>Рекомендации по повышению объективности оценки образовательных результатов</vt:lpstr>
      <vt:lpstr>Слайд 7</vt:lpstr>
      <vt:lpstr> Подходы к оцениванию предметных результатов учащихся </vt:lpstr>
      <vt:lpstr>Слайд 9</vt:lpstr>
      <vt:lpstr>Слайд 10</vt:lpstr>
      <vt:lpstr>Слайд 11</vt:lpstr>
      <vt:lpstr> Примерные шаги работы школ с признаками необъективности, по обеспечению объективности оценивания результатов проверочных процедур 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объективности результатов проверочных процедур</dc:title>
  <dc:creator>KC-pc</dc:creator>
  <cp:lastModifiedBy>Пользователь Windows</cp:lastModifiedBy>
  <cp:revision>114</cp:revision>
  <dcterms:created xsi:type="dcterms:W3CDTF">2021-02-27T11:59:36Z</dcterms:created>
  <dcterms:modified xsi:type="dcterms:W3CDTF">2025-12-25T06:17:55Z</dcterms:modified>
</cp:coreProperties>
</file>