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59" r:id="rId6"/>
    <p:sldId id="26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6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D1"/>
    <a:srgbClr val="33CC33"/>
    <a:srgbClr val="00CC00"/>
    <a:srgbClr val="008000"/>
    <a:srgbClr val="006600"/>
    <a:srgbClr val="95EFF3"/>
    <a:srgbClr val="009900"/>
    <a:srgbClr val="00FF00"/>
    <a:srgbClr val="FFFF00"/>
    <a:srgbClr val="FA80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.gov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568952" cy="31683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проведении независимой оценки качества условий осуществления образовательной деятельности организациями, осуществляющими образовательную деятельность на территории Ипатовского муниципального округа Ставропольского края, в 2025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240360" cy="1584176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Семеняк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Николаевна, консультант отдела образования администрации Ипатовского муниципального округа Ставропольского края</a:t>
            </a:r>
            <a:r>
              <a:rPr lang="ru-RU" sz="1800" dirty="0"/>
              <a:t> </a:t>
            </a:r>
          </a:p>
        </p:txBody>
      </p:sp>
      <p:pic>
        <p:nvPicPr>
          <p:cNvPr id="6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232248" cy="1805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показатель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«Комфортность условий, в которых осуществляется образовательная деятельность»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среднее значение по данному показателю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97,88 балла.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849291"/>
          </a:xfrm>
          <a:solidFill>
            <a:srgbClr val="95EFF3"/>
          </a:solidFill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2.1.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Обеспечение в организации комфортных условий, в которых осуществляется образовательная деятельность -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99,62 балла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2.2.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получателей образовательных услуг, удовлетворенных комфортностью условий, в которых осуществляется образовательная деятельность -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96,13 балла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364" y="5661248"/>
            <a:ext cx="1157195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95EFF3"/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показатель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3. «Доступность образовательной деятельности для инвалидов»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среднее значение по данному показателю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56,34 балла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3.1. 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территории, прилегающей к зданиям организации, и помещений с учетом доступности для инвалидов - 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32,31</a:t>
            </a:r>
            <a:r>
              <a:rPr lang="ru-RU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3.2. 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организации условий доступности, позволяющих инвалидам получать образовательные услуги наравне с другими - 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44,62 балла.</a:t>
            </a:r>
            <a:endParaRPr lang="ru-RU" sz="3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3.3. 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получателей образовательных услуг, удовлетворенных доступностью образовательных услуг для инвалидов (в % от общего числа опрошенных получателей образовательных услуг - инвалидов) - </a:t>
            </a:r>
            <a:r>
              <a:rPr lang="ru-RU" sz="34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96,65</a:t>
            </a:r>
            <a:r>
              <a:rPr lang="ru-RU" sz="3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endParaRPr lang="ru-RU" sz="3400" dirty="0">
              <a:solidFill>
                <a:srgbClr val="3A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805264"/>
            <a:ext cx="1029099" cy="83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показатель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критерию 4. «Доброжелательность, вежливость работников образовательных организаций»,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данному показателю составляет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98,02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7232"/>
          </a:xfrm>
        </p:spPr>
        <p:txBody>
          <a:bodyPr>
            <a:normAutofit fontScale="32500" lnSpcReduction="20000"/>
          </a:bodyPr>
          <a:lstStyle/>
          <a:p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4.1. -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получателей образовательных услуг, удовлетворенных доброжелательностью, вежливостью работников организации, обеспечивающих первичный контакт и информирование получателя образовательной услуги при непосредственном обращении в организацию (например, руководящий состав, работники организации, методисты, секретариат) - </a:t>
            </a:r>
            <a:r>
              <a:rPr lang="ru-RU" sz="68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98,02</a:t>
            </a:r>
            <a:r>
              <a:rPr lang="ru-RU" sz="68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endParaRPr lang="ru-RU" sz="6800" dirty="0">
              <a:solidFill>
                <a:srgbClr val="3A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4.2. -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получателей образовательных услуг, удовлетворенных доброжелательностью, вежливостью работников организации, обеспечивающих непосредственное оказание образовательной услуги при обращении в организацию (например, преподаватели, воспитатели, тренеры, инструкторы) - </a:t>
            </a:r>
            <a:r>
              <a:rPr lang="ru-RU" sz="68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97,81 балла.</a:t>
            </a:r>
            <a:endParaRPr lang="ru-RU" sz="6800" dirty="0">
              <a:solidFill>
                <a:srgbClr val="3A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4.3.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Доля получателей образовательных услуг, удовлетворенных доброжелательностью, вежливостью работников организации при использовании дистанционных форм взаимодействия - </a:t>
            </a:r>
            <a:r>
              <a:rPr lang="ru-RU" sz="68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98,46</a:t>
            </a:r>
            <a:r>
              <a:rPr lang="ru-RU" sz="68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endParaRPr lang="ru-RU" sz="6800" dirty="0">
              <a:solidFill>
                <a:srgbClr val="3A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49280"/>
            <a:ext cx="928143" cy="75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показатель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критерию 5. «Удовлетворенность условиями осуществления образовательной деятельности организации»,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данному показателю составляет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98,09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5.1.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Доля получателей образовательных услуг, которые готовы рекомендовать организацию родственникам и знакомым (могли бы ее рекомендовать, если бы была возможность выбора организации) - 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97,56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5.2.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Доля получателей образовательных услуг, удовлетворенных удобством графика работы организации -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98,40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</a:t>
            </a:r>
            <a:endParaRPr lang="ru-RU" sz="2600" dirty="0">
              <a:solidFill>
                <a:srgbClr val="3A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5.3.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Доля получателей образовательных услуг, в целом удовлетворенных условиями оказания образовательных услуг в организации -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98,29</a:t>
            </a:r>
            <a:r>
              <a:rPr lang="ru-RU" sz="26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b="1" dirty="0">
                <a:solidFill>
                  <a:srgbClr val="3A11D1"/>
                </a:solidFill>
              </a:rPr>
              <a:t>.</a:t>
            </a:r>
            <a:endParaRPr lang="ru-RU" dirty="0">
              <a:solidFill>
                <a:srgbClr val="3A11D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921764"/>
            <a:ext cx="924164" cy="74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1A108-1A7E-4CB3-BD3E-1699CE02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рейтинг образовательных организаций Ипатовского муниципального округа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921352"/>
              </p:ext>
            </p:extLst>
          </p:nvPr>
        </p:nvGraphicFramePr>
        <p:xfrm>
          <a:off x="422386" y="1376772"/>
          <a:ext cx="8136904" cy="4153150"/>
        </p:xfrm>
        <a:graphic>
          <a:graphicData uri="http://schemas.openxmlformats.org/drawingml/2006/table">
            <a:tbl>
              <a:tblPr/>
              <a:tblGrid>
                <a:gridCol w="58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8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5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79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ДО Центр дополнительного образования 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79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14 г. Ипатово 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97,96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21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Центр развития ребенка - детский сад № 7 «</a:t>
                      </a:r>
                      <a:r>
                        <a:rPr lang="ru-RU" sz="2000" b="1" dirty="0" err="1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Дюймовочка</a:t>
                      </a: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г. Ипатово 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67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Центр развития ребенка - детский сад № 1 «Светлячок» г.Ипатово 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95,52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79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9 с. Кевсала 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3A11D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77272"/>
            <a:ext cx="1043608" cy="844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110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485148"/>
              </p:ext>
            </p:extLst>
          </p:nvPr>
        </p:nvGraphicFramePr>
        <p:xfrm>
          <a:off x="431540" y="1525725"/>
          <a:ext cx="8280920" cy="2695362"/>
        </p:xfrm>
        <a:graphic>
          <a:graphicData uri="http://schemas.openxmlformats.org/drawingml/2006/table">
            <a:tbl>
              <a:tblPr/>
              <a:tblGrid>
                <a:gridCol w="946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8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5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11 с. Первомайское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85,32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5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20 с. Красная Поляна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85,24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36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10 с. Лиман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45224"/>
            <a:ext cx="1164069" cy="941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Рейтинг дошкольных образовательных организаций </a:t>
            </a:r>
            <a:r>
              <a:rPr lang="ru-RU" sz="24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88,66</a:t>
            </a:r>
            <a:r>
              <a:rPr lang="ru-RU" sz="18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0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4664"/>
          <a:ext cx="8640960" cy="588327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Центр развития ребенка - детский сад № 7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Дюймовочка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1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Центр развития ребенка - детский сад № 1 «Светлячок» г.Ипатово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№ 18 «Непоседа»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3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комбинированного вида №3 «Ласточка» г.Ипатово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5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№2 «Огонёк»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9 пос. Винодельненский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89,74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14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14 пос.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Софиевский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Городок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89,28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4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№ 28 «Радуга»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22 с. Кевсала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88,74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17 с. Первомайское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88,36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23 пос. Красочный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№26 с. Золотаревка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27 «Одуванчик» аул Юсуп-Кулакский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19 с. Октябрьского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87,92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24 с. Лесная Дача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15 пос. Советское Руно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№6 «Сказка»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16 с. Добровольное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86,98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13 аула Малый Барханчак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21 с. Тахта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85,98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25 пос. Большевик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85,88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63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комбинированного вида №4 «Берёзка» г.Ипатово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8 с. Большая Джалга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20 с. Бурукшун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79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МКДОУ детский сад № 10 с. Лиман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pic>
        <p:nvPicPr>
          <p:cNvPr id="6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77272"/>
            <a:ext cx="1075054" cy="86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Рейтинг общеобразовательных организаций </a:t>
            </a:r>
            <a:r>
              <a:rPr lang="ru-RU" sz="20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89,80 б</a:t>
            </a:r>
            <a:r>
              <a:rPr lang="ru-RU" sz="18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18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620688"/>
          <a:ext cx="6984776" cy="5632236"/>
        </p:xfrm>
        <a:graphic>
          <a:graphicData uri="http://schemas.openxmlformats.org/drawingml/2006/table">
            <a:tbl>
              <a:tblPr/>
              <a:tblGrid>
                <a:gridCol w="497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3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14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9 с. Кевсала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7 пос. Советское Руно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94,16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 с. Большая Джалга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92,74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6 г. Ипатово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92,36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ООШ № 3 с. Большая Джалга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17 с. Лесная Дача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90,34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16 аул Малый Барханчак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15 с. Лиман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89,68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52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22 с углублённым изучением отдельных предметов г. Ипатово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3 с. Октябрьское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89,02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19 аул Юсуп-Кулакский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5 пос. Красочный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88,42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18 с. Добровольное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10 пос. Большевик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88,02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13 пос. Винодельненский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8 с. Тахта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4 с. Золотаревка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86,48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12 с. Бурукшун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11 с. Первомайское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№ 20 с. Красная Поляна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pic>
        <p:nvPicPr>
          <p:cNvPr id="5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164069" cy="941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Рейтинг организаций дополнительного образования </a:t>
            </a:r>
            <a:r>
              <a:rPr lang="ru-RU" sz="2000" b="1" dirty="0">
                <a:solidFill>
                  <a:srgbClr val="3A11D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88,66 б.)</a:t>
            </a:r>
            <a:r>
              <a:rPr lang="ru-RU" sz="20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1\Desktop\26_travel_photo_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978458"/>
            <a:ext cx="4884244" cy="148271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772816"/>
          <a:ext cx="7128792" cy="2577341"/>
        </p:xfrm>
        <a:graphic>
          <a:graphicData uri="http://schemas.openxmlformats.org/drawingml/2006/table">
            <a:tbl>
              <a:tblPr/>
              <a:tblGrid>
                <a:gridCol w="63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2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ДО Центр дополнительного образования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МАУ ДО «Детский оздоровительно-образовательный центр «Лесная сказка»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93,86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ДО «Детская художественная школа»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92,42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ДО спортивная школа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473" marR="6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МБУ ДО «Детская школа искусств»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Результаты НОК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3969271" cy="187220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Задачи по результатам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НОК УООД 2025 года: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План по устранению недостатков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выявленных в ходе НОК УООД (срок – не позднее 15.01.2026 г.). План утверждается главой Ипатовского муниципального округа Ставропольского края (аналитический отчет,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стр. 66 – 95)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Активизировать работу </a:t>
            </a:r>
            <a:r>
              <a:rPr lang="ru-RU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популяризации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жителей Ипатовского муниципального округа </a:t>
            </a:r>
            <a:r>
              <a:rPr lang="ru-RU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</a:t>
            </a:r>
            <a:r>
              <a:rPr lang="en-US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ru-RU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2400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акцентируя внимание на возможности участия граждан в оценке качества условий оказания услуг муниципальными образовательными организациями (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https://bus.gov.ru/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).</a:t>
            </a:r>
            <a:b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Независимая оценка качества условий осуществления образовательной деятельности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(НОК УООД)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организациями, осуществляющими образовательную деятельность, проводится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23728" y="5085184"/>
            <a:ext cx="684076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95.2 Федерального закона № 273-ФЗ от 29.12.2012 «Об образовании в Российской Федерации»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1\Desktop\Snimok_ekrana_2023_12_25_1755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2160240" cy="1909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C557E-CFDF-4416-B766-B8C0A713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3429000"/>
            <a:ext cx="8229600" cy="151216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В нормативных документах федерального уровня отмечается, что результаты НОК УООД </a:t>
            </a:r>
          </a:p>
          <a:p>
            <a:pPr algn="ctr"/>
            <a:r>
              <a:rPr lang="ru-RU" sz="2800" b="1" i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>не влекут за собой приостановление образовательной деятельности.</a:t>
            </a:r>
          </a:p>
          <a:p>
            <a:endParaRPr lang="ru-RU" dirty="0"/>
          </a:p>
        </p:txBody>
      </p:sp>
      <p:pic>
        <p:nvPicPr>
          <p:cNvPr id="6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49874"/>
            <a:ext cx="1440160" cy="1165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641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86954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Независимая оценка качества условий осуществления образовательной деятельности организаций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(НОК УООД)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реже чем один раз в три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чаще одного раза в год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соблюдением принципа полной информационной открытости.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2" descr="C:\Users\1\Desktop\eecc0495-7eb9-4256-bf7c-605cc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816" y="5157192"/>
            <a:ext cx="4041680" cy="157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8256" y="2276682"/>
            <a:ext cx="5040560" cy="2304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Общественный совет по НОК УООД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выделен из состава общественного совета Ипатовского муниципального округа, его численность составляет 5 человек.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784976" cy="2448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Предмет независимой оценки качества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удовлетворенность населения качеством условий осуществления образовательной деятельности организациями, осуществляющими образовательную деятельность в Ипатовском муниципальном округе.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6" name="Picture 2" descr="C:\Users\1\Desktop\1241_n187849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3"/>
            <a:ext cx="2815635" cy="15837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4193" y="4629119"/>
            <a:ext cx="7248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Информационный ресурс НОК УООД: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и муниципальных учреждениях в сети «Интернет»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https://bus.gov.ru/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НОК УООД в 2025 году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01008"/>
            <a:ext cx="3024336" cy="3024336"/>
          </a:xfrm>
        </p:spPr>
        <p:txBody>
          <a:bodyPr>
            <a:normAutofit/>
          </a:bodyPr>
          <a:lstStyle/>
          <a:p>
            <a:pPr>
              <a:buAutoNum type="arabicPlain" startAt="25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дошкольных образовательных учреждения </a:t>
            </a:r>
          </a:p>
          <a:p>
            <a:pPr>
              <a:buAutoNum type="arabicPlain" startAt="22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общеобразовательные организации 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     учреждения дополнительного образования </a:t>
            </a:r>
          </a:p>
        </p:txBody>
      </p:sp>
      <p:sp>
        <p:nvSpPr>
          <p:cNvPr id="4" name="Стрелка вниз 3"/>
          <p:cNvSpPr/>
          <p:nvPr/>
        </p:nvSpPr>
        <p:spPr>
          <a:xfrm rot="2857713">
            <a:off x="2030972" y="1713594"/>
            <a:ext cx="304345" cy="105282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122876">
            <a:off x="6947592" y="1746770"/>
            <a:ext cx="290406" cy="9804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Отрасль «Образование»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41277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Отрасль «Культура»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1988840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4400" b="1" dirty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3501008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МБУДО «Детская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художественная школа»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Ипатовского района Ставропольского края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МБУДО «Детская школа искусств» Ипатовского района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2320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3356992"/>
            <a:ext cx="1457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2022 году – 53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2708920"/>
            <a:ext cx="1457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2022 году – 51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0312" y="2708920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2022 году – 2 </a:t>
            </a:r>
          </a:p>
        </p:txBody>
      </p:sp>
      <p:pic>
        <p:nvPicPr>
          <p:cNvPr id="19" name="Picture 2" descr="C:\Users\1\Desktop\Банер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2520280" cy="18868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067944" y="386104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100%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Организация-оператор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НОК УООД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</a:t>
            </a:r>
          </a:p>
          <a:p>
            <a:pPr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«Центр оценки «Эксперт-профи» </a:t>
            </a:r>
          </a:p>
          <a:p>
            <a:pPr>
              <a:buNone/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(ООО «ЦО «Эксперт-профи»)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Юридический адрес: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357538, Ставропольский край,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г. Пятигорск, ул. Краснознаменная, дом 10А</a:t>
            </a:r>
          </a:p>
          <a:p>
            <a:pPr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Контракт от 18 марта 2025 года № 2025.296589,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сумма средств –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153 400 рублей.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73325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Требования п.4 ч.1. ст. 93 Федерального закона от 05.04.2013 г. № 44-ФЗ «О контрактной системе в сфере закупок товаров, работ, услуг для обеспечения государственных и муниципальных нужд»   </a:t>
            </a:r>
          </a:p>
        </p:txBody>
      </p:sp>
      <p:pic>
        <p:nvPicPr>
          <p:cNvPr id="5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9"/>
            <a:ext cx="1296144" cy="104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392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независимой оценки качества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Открытость и доступность информации об организации, осуществляющей образовательную деятельность.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Комфортность условий, в которых осуществляется образовательная деятельность.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 Доступность образовательной деятельности для инвалидов.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4. Доброжелательность, вежливость работников образовательной организации.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5. Удовлетворенность условиями оказания услуг.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73216"/>
            <a:ext cx="1457167" cy="1178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797152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Значения показателей оценки качества рассчитываются в баллах, и их максимально возможное значение составляет 100 баллов: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для каждого показателя оценки качества;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 организации;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 целом по отрасли, муниципальному образованию, субъекту Российской Федерации,   Российской Федерации.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Шкала оценки итогового результата: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0-20 баллов – «неудовлетворительно» (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зона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21-40 баллов – «ниже среднего» (</a:t>
            </a:r>
            <a:r>
              <a:rPr lang="ru-RU" sz="2200" b="1" u="sng" dirty="0">
                <a:solidFill>
                  <a:srgbClr val="FA8006"/>
                </a:solidFill>
                <a:latin typeface="Times New Roman" pitchFamily="18" charset="0"/>
                <a:cs typeface="Times New Roman" pitchFamily="18" charset="0"/>
              </a:rPr>
              <a:t>оранжевая зона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41-60 баллов - «удовлетворительно» (</a:t>
            </a:r>
            <a:r>
              <a:rPr lang="ru-RU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желтая зон</a:t>
            </a:r>
            <a:r>
              <a:rPr lang="ru-RU" sz="2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61-80 баллов – «хорошо» (</a:t>
            </a:r>
            <a:r>
              <a:rPr lang="ru-RU" sz="2200" b="1" u="sng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светло-зеленая зона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81-100 баллов – «отлично» (</a:t>
            </a:r>
            <a:r>
              <a:rPr lang="ru-RU" sz="2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темно-зеленая зона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средний балл составляет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89,54 балла </a:t>
            </a:r>
            <a:r>
              <a:rPr lang="ru-RU" sz="28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3A11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2022 г. - 86,41 б.);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дошкольные образовательные учреждения – 88,64 б.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2022 г. - 85,60 б.);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общеобразовательные организации – 89,79 б.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2022 г. - 86,93 б.);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учреждения дополнительного образования – 92,80 б.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2022 г. - 88,08 б.).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26_travel_photo_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517232"/>
            <a:ext cx="3346662" cy="101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показатель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 1. «Открытость и доступность информации об образовательной 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составляет среднее значение по данному показателю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97,19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6653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1.1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Соответствие информации о деятельности организации, размещенной на общедоступных информационных ресурсах, ее содержанию и порядку размещения, установленным нормативными правовыми актами - </a:t>
            </a:r>
            <a:r>
              <a:rPr lang="ru-RU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93,12 балла</a:t>
            </a:r>
            <a:r>
              <a:rPr lang="ru-RU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Наличие на официальном сайте организации (учреждения) информации о дистанционных способах обратной связи и взаимодействия с получателями услуг - </a:t>
            </a:r>
            <a:r>
              <a:rPr lang="ru-RU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99,23</a:t>
            </a:r>
            <a:r>
              <a:rPr lang="ru-RU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высоким показателем.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1.3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Доля получателей образовательных услуг, удовлетворенных открытостью, полнотой и доступностью информации о деятельности организации, размещенной на информационных стендах, на сайте (в % от общего числа опрошенных получателей образовательных услуг) - </a:t>
            </a:r>
            <a:r>
              <a:rPr lang="ru-RU" b="1" dirty="0">
                <a:solidFill>
                  <a:srgbClr val="3A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98,71 балла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\Desktop\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403" y="5949280"/>
            <a:ext cx="940084" cy="76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1748</Words>
  <Application>Microsoft Office PowerPoint</Application>
  <PresentationFormat>Экран (4:3)</PresentationFormat>
  <Paragraphs>270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проведении независимой оценки качества условий осуществления образовательной деятельности организациями, осуществляющими образовательную деятельность на территории Ипатовского муниципального округа Ставропольского края, в 2025 году</vt:lpstr>
      <vt:lpstr>Слайд 2</vt:lpstr>
      <vt:lpstr>Слайд 3</vt:lpstr>
      <vt:lpstr>Общественный совет по НОК УООД выделен из состава общественного совета Ипатовского муниципального округа, его численность составляет 5 человек.</vt:lpstr>
      <vt:lpstr>НОК УООД в 2025 году </vt:lpstr>
      <vt:lpstr>Организация-оператор  НОК УООД </vt:lpstr>
      <vt:lpstr>Слайд 7</vt:lpstr>
      <vt:lpstr>       Шкала оценки итогового результата: 0-20 баллов – «неудовлетворительно» (красная зона), 21-40 баллов – «ниже среднего» (оранжевая зона), 41-60 баллов - «удовлетворительно» (желтая зона), 61-80 баллов – «хорошо» (светло-зеленая зона), 81-100 баллов – «отлично» (темно-зеленая зона).        </vt:lpstr>
      <vt:lpstr>Общий показатель по критерию 1. «Открытость и доступность информации об образовательной организации» составляет среднее значение по данному показателю 97,19 балла. </vt:lpstr>
      <vt:lpstr>Общий показатель по критерию 2. «Комфортность условий, в которых осуществляется образовательная деятельность» составляет среднее значение по данному показателю 97,88 балла. </vt:lpstr>
      <vt:lpstr>Общий показатель по критерию 3. «Доступность образовательной деятельности для инвалидов» составляет среднее значение по данному показателю 56,34 балла.  </vt:lpstr>
      <vt:lpstr>Общий показатель по критерию 4. «Доброжелательность, вежливость работников образовательных организаций», среднее значение по данному показателю составляет  98,02 балла. </vt:lpstr>
      <vt:lpstr>Общий показатель по критерию 5. «Удовлетворенность условиями осуществления образовательной деятельности организации», среднее значение по данному показателю составляет 98,09 баллов. </vt:lpstr>
      <vt:lpstr>Общий рейтинг образовательных организаций Ипатовского муниципального округа  </vt:lpstr>
      <vt:lpstr>Слайд 15</vt:lpstr>
      <vt:lpstr>Рейтинг дошкольных образовательных организаций (88,66  б.)  </vt:lpstr>
      <vt:lpstr>Рейтинг общеобразовательных организаций (89,80 б.)  </vt:lpstr>
      <vt:lpstr>Рейтинг организаций дополнительного образования (88,66 б.) </vt:lpstr>
      <vt:lpstr>                                                             Задачи по результатам                                      НОК УООД 2025 года:   1. Разработать План по устранению недостатков, выявленных в ходе НОК УООД (срок – не позднее 15.01.2026 г.). План утверждается главой Ипатовского муниципального округа Ставропольского края (аналитический отчет, стр. 66 – 95) .  2. Активизировать работу по популяризации среди жителей Ипатовского муниципального округа сайта bus.gov.ru, акцентируя внимание на возможности участия граждан в оценке качества условий оказания услуг муниципальными образовательными организациями (https://bus.gov.ru/).    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независимой оценки качества условий осуществления образовательной деятельности организациями, осуществляющими образовательную деятельность на территории Ипатовского муниципального округа Ставропольского края  в 2025 году</dc:title>
  <dc:creator>1</dc:creator>
  <cp:lastModifiedBy>Пользователь Windows</cp:lastModifiedBy>
  <cp:revision>51</cp:revision>
  <dcterms:created xsi:type="dcterms:W3CDTF">2025-10-20T10:45:15Z</dcterms:created>
  <dcterms:modified xsi:type="dcterms:W3CDTF">2025-12-24T07:05:45Z</dcterms:modified>
</cp:coreProperties>
</file>