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8"/>
  </p:notesMasterIdLst>
  <p:sldIdLst>
    <p:sldId id="351" r:id="rId2"/>
    <p:sldId id="318" r:id="rId3"/>
    <p:sldId id="352" r:id="rId4"/>
    <p:sldId id="319" r:id="rId5"/>
    <p:sldId id="320" r:id="rId6"/>
    <p:sldId id="342" r:id="rId7"/>
    <p:sldId id="350" r:id="rId8"/>
    <p:sldId id="344" r:id="rId9"/>
    <p:sldId id="346" r:id="rId10"/>
    <p:sldId id="347" r:id="rId11"/>
    <p:sldId id="348" r:id="rId12"/>
    <p:sldId id="353" r:id="rId13"/>
    <p:sldId id="354" r:id="rId14"/>
    <p:sldId id="355" r:id="rId15"/>
    <p:sldId id="356" r:id="rId16"/>
    <p:sldId id="34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4B16"/>
    <a:srgbClr val="FFFFFF"/>
    <a:srgbClr val="D0A630"/>
    <a:srgbClr val="66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84728" autoAdjust="0"/>
  </p:normalViewPr>
  <p:slideViewPr>
    <p:cSldViewPr>
      <p:cViewPr>
        <p:scale>
          <a:sx n="100" d="100"/>
          <a:sy n="100" d="100"/>
        </p:scale>
        <p:origin x="-29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F88A6-A57A-459C-9041-280C47A0F618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0C07E-1C6C-4730-A7E5-79BA9BE95D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594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DA5866AC-EB25-432D-8B15-49BC63565906}" type="datetimeFigureOut">
              <a:rPr lang="ru-RU" smtClean="0"/>
              <a:pPr/>
              <a:t>25.02.2022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05D8AE-CFBF-4C57-AA8F-695D04899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sz="7200" dirty="0" smtClean="0"/>
              <a:t>GOOD    MORNING</a:t>
            </a:r>
            <a:r>
              <a:rPr lang="ru-RU" sz="7200" dirty="0" smtClean="0"/>
              <a:t>, </a:t>
            </a:r>
            <a:r>
              <a:rPr lang="en-US" sz="7200" dirty="0" smtClean="0"/>
              <a:t>CHILDREN</a:t>
            </a:r>
            <a:r>
              <a:rPr lang="ru-RU" sz="7200" dirty="0" smtClean="0"/>
              <a:t>.</a:t>
            </a:r>
            <a:endParaRPr lang="ru-RU" sz="7200" dirty="0"/>
          </a:p>
        </p:txBody>
      </p:sp>
      <p:pic>
        <p:nvPicPr>
          <p:cNvPr id="5" name="Рисунок 4" descr="солнышко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0"/>
            <a:ext cx="3983757" cy="3648097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>
            <a:spLocks noGrp="1" noChangeArrowheads="1"/>
          </p:cNvSpPr>
          <p:nvPr>
            <p:ph type="title"/>
          </p:nvPr>
        </p:nvSpPr>
        <p:spPr>
          <a:xfrm>
            <a:off x="1214414" y="785794"/>
            <a:ext cx="7091386" cy="3046988"/>
          </a:xfr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Name the </a:t>
            </a:r>
            <a:r>
              <a:rPr lang="en-US" sz="4800" b="1" dirty="0" err="1" smtClean="0">
                <a:solidFill>
                  <a:srgbClr val="FF0000"/>
                </a:solidFill>
                <a:latin typeface="Comic Sans MS" pitchFamily="66" charset="0"/>
              </a:rPr>
              <a:t>colours</a:t>
            </a:r>
            <a:r>
              <a:rPr lang="en-US" sz="4800" b="1" dirty="0" smtClean="0">
                <a:solidFill>
                  <a:srgbClr val="FF0000"/>
                </a:solidFill>
                <a:latin typeface="Comic Sans MS" pitchFamily="66" charset="0"/>
              </a:rPr>
              <a:t> of food</a:t>
            </a:r>
            <a:endParaRPr lang="ru-RU" sz="4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1066800" y="2214554"/>
            <a:ext cx="7888288" cy="2571768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en-US" sz="2800" b="1" dirty="0" smtClean="0">
                <a:latin typeface="Comic Sans MS" pitchFamily="66" charset="0"/>
              </a:rPr>
              <a:t> </a:t>
            </a:r>
            <a:endParaRPr 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495985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4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477000" cy="830263"/>
          </a:xfrm>
        </p:spPr>
        <p:txBody>
          <a:bodyPr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4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7888288" cy="5410200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endParaRPr lang="ru-RU" sz="2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Блок-схема: память с посл. доступом 3"/>
          <p:cNvSpPr/>
          <p:nvPr/>
        </p:nvSpPr>
        <p:spPr>
          <a:xfrm>
            <a:off x="1142976" y="571480"/>
            <a:ext cx="6429420" cy="5429288"/>
          </a:xfrm>
          <a:prstGeom prst="flowChartMagneticTa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871456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928794" y="714356"/>
            <a:ext cx="6072230" cy="4857784"/>
          </a:xfrm>
          <a:prstGeom prst="wedgeRoundRect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2000232" y="714356"/>
            <a:ext cx="5643602" cy="4857784"/>
          </a:xfrm>
          <a:prstGeom prst="wedgeRect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1928794" y="500042"/>
            <a:ext cx="6143668" cy="5143536"/>
          </a:xfrm>
          <a:prstGeom prst="wedgeEllipse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r>
              <a:rPr lang="en-US" dirty="0" smtClean="0"/>
              <a:t>Homework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/>
              <a:t>Ex8, p32</a:t>
            </a:r>
            <a:endParaRPr lang="ru-RU" sz="6600" dirty="0"/>
          </a:p>
        </p:txBody>
      </p:sp>
    </p:spTree>
  </p:cSld>
  <p:clrMapOvr>
    <a:masterClrMapping/>
  </p:clrMapOvr>
  <p:transition spd="med"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286000"/>
            <a:ext cx="7696200" cy="4267200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fr-FR" sz="6000" b="1" i="1" dirty="0" smtClean="0">
                <a:latin typeface="Comic Sans MS" pitchFamily="66" charset="0"/>
              </a:rPr>
              <a:t> </a:t>
            </a:r>
            <a:r>
              <a:rPr lang="fr-FR" sz="5400" b="1" dirty="0" smtClean="0">
                <a:latin typeface="Comic Sans MS" pitchFamily="66" charset="0"/>
              </a:rPr>
              <a:t>Thank you for your </a:t>
            </a:r>
            <a:r>
              <a:rPr lang="en-US" sz="5400" b="1" dirty="0" smtClean="0">
                <a:latin typeface="Comic Sans MS" pitchFamily="66" charset="0"/>
              </a:rPr>
              <a:t>work!</a:t>
            </a:r>
            <a:endParaRPr lang="fr-FR" sz="5400" b="1" dirty="0" smtClean="0">
              <a:latin typeface="Comic Sans MS" pitchFamily="66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Tx/>
              <a:buNone/>
              <a:defRPr/>
            </a:pPr>
            <a:endParaRPr lang="fr-FR" sz="54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Tx/>
              <a:buNone/>
              <a:defRPr/>
            </a:pPr>
            <a:endParaRPr lang="fr-FR" sz="5400" b="1" dirty="0" smtClean="0">
              <a:latin typeface="Comic Sans MS" pitchFamily="66" charset="0"/>
            </a:endParaRPr>
          </a:p>
          <a:p>
            <a:pPr marL="365760" indent="-283464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fr-FR" sz="5400" b="1" dirty="0" smtClean="0">
                <a:latin typeface="Comic Sans MS" pitchFamily="66" charset="0"/>
              </a:rPr>
              <a:t> </a:t>
            </a:r>
            <a:endParaRPr lang="ru-RU" sz="5400" b="1" dirty="0" smtClean="0">
              <a:latin typeface="Comic Sans MS" pitchFamily="66" charset="0"/>
            </a:endParaRPr>
          </a:p>
        </p:txBody>
      </p:sp>
      <p:sp>
        <p:nvSpPr>
          <p:cNvPr id="26627" name="Прямоугольник 2"/>
          <p:cNvSpPr>
            <a:spLocks noChangeArrowheads="1"/>
          </p:cNvSpPr>
          <p:nvPr/>
        </p:nvSpPr>
        <p:spPr bwMode="auto">
          <a:xfrm>
            <a:off x="1600200" y="914400"/>
            <a:ext cx="6324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  <a:latin typeface="Comic Sans MS" pitchFamily="66" charset="0"/>
              </a:rPr>
              <a:t>Dear children,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140968"/>
            <a:ext cx="4104456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507921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549275"/>
            <a:ext cx="576242" cy="23652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 smtClean="0">
              <a:solidFill>
                <a:srgbClr val="00220F"/>
              </a:solidFill>
            </a:endParaRPr>
          </a:p>
        </p:txBody>
      </p:sp>
      <p:pic>
        <p:nvPicPr>
          <p:cNvPr id="4" name="Рисунок 3" descr="огуре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642660"/>
            <a:ext cx="2405061" cy="1600458"/>
          </a:xfrm>
          <a:prstGeom prst="rect">
            <a:avLst/>
          </a:prstGeom>
        </p:spPr>
      </p:pic>
      <p:pic>
        <p:nvPicPr>
          <p:cNvPr id="9" name="Рисунок 8" descr="конфе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571480"/>
            <a:ext cx="2200275" cy="2076450"/>
          </a:xfrm>
          <a:prstGeom prst="rect">
            <a:avLst/>
          </a:prstGeom>
        </p:spPr>
      </p:pic>
      <p:pic>
        <p:nvPicPr>
          <p:cNvPr id="10" name="Рисунок 9" descr="сы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500042"/>
            <a:ext cx="2143125" cy="2143125"/>
          </a:xfrm>
          <a:prstGeom prst="rect">
            <a:avLst/>
          </a:prstGeom>
        </p:spPr>
      </p:pic>
      <p:pic>
        <p:nvPicPr>
          <p:cNvPr id="11" name="Рисунок 10" descr="яблоко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4384014"/>
            <a:ext cx="2500315" cy="1973930"/>
          </a:xfrm>
          <a:prstGeom prst="rect">
            <a:avLst/>
          </a:prstGeom>
        </p:spPr>
      </p:pic>
      <p:pic>
        <p:nvPicPr>
          <p:cNvPr id="12" name="Рисунок 11" descr="чай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1539" y="2714620"/>
            <a:ext cx="2433974" cy="1363025"/>
          </a:xfrm>
          <a:prstGeom prst="rect">
            <a:avLst/>
          </a:prstGeom>
        </p:spPr>
      </p:pic>
      <p:pic>
        <p:nvPicPr>
          <p:cNvPr id="13" name="Picture 3" descr="C:\Users\Наталья\Desktop\400_F_7551750_y7nIsLbr87T19EFOla8RQEWuayoVKoq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57620" y="3714752"/>
            <a:ext cx="1371882" cy="223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60" y="4429132"/>
            <a:ext cx="1985308" cy="1592747"/>
          </a:xfrm>
          <a:prstGeom prst="rect">
            <a:avLst/>
          </a:prstGeom>
        </p:spPr>
      </p:pic>
      <p:pic>
        <p:nvPicPr>
          <p:cNvPr id="15" name="Picture 2" descr="C:\Users\Наталья\Desktop\cd7698be2baf557c564fb6534e6f648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2714620"/>
            <a:ext cx="1785950" cy="15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6600" dirty="0" smtClean="0"/>
              <a:t>Food   and   drinks</a:t>
            </a:r>
            <a:endParaRPr lang="ru-RU" sz="6600" dirty="0"/>
          </a:p>
        </p:txBody>
      </p:sp>
      <p:pic>
        <p:nvPicPr>
          <p:cNvPr id="4" name="Picture 4" descr="C:\Users\Наталья\Desktop\0003165560P-849x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785926"/>
            <a:ext cx="2220793" cy="11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C:\Users\Наталья\Desktop\cd7698be2baf557c564fb6534e6f64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4214818"/>
            <a:ext cx="2000264" cy="15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642938"/>
            <a:ext cx="8786812" cy="54832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0070C0"/>
                </a:solidFill>
                <a:cs typeface="Tahoma" pitchFamily="34" charset="0"/>
              </a:rPr>
              <a:t>Фонетическая зарядка</a:t>
            </a:r>
            <a:endParaRPr lang="en-US" sz="4000" b="1" dirty="0" smtClean="0">
              <a:solidFill>
                <a:srgbClr val="0070C0"/>
              </a:solidFill>
              <a:cs typeface="Tahoma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b="1" dirty="0" smtClean="0">
                <a:solidFill>
                  <a:srgbClr val="0070C0"/>
                </a:solidFill>
                <a:cs typeface="Tahoma" pitchFamily="34" charset="0"/>
              </a:rPr>
              <a:t> </a:t>
            </a:r>
            <a:r>
              <a:rPr lang="en-US" sz="4000" b="1" dirty="0" smtClean="0">
                <a:cs typeface="Tahoma" pitchFamily="34" charset="0"/>
              </a:rPr>
              <a:t>Listen and repeat: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0000"/>
                </a:solidFill>
                <a:cs typeface="Tahoma" pitchFamily="34" charset="0"/>
              </a:rPr>
              <a:t>      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[t] </a:t>
            </a:r>
            <a:r>
              <a:rPr lang="fr-FR" sz="4000" b="1" dirty="0" smtClean="0">
                <a:cs typeface="Tahoma" pitchFamily="34" charset="0"/>
              </a:rPr>
              <a:t>– </a:t>
            </a:r>
            <a:r>
              <a:rPr lang="en-US" sz="4000" b="1" dirty="0" smtClean="0">
                <a:cs typeface="Tahoma" pitchFamily="34" charset="0"/>
              </a:rPr>
              <a:t>sweet, </a:t>
            </a:r>
            <a:r>
              <a:rPr lang="en-US" sz="4000" b="1" dirty="0" err="1" smtClean="0">
                <a:cs typeface="Tahoma" pitchFamily="34" charset="0"/>
              </a:rPr>
              <a:t>tomato,potato</a:t>
            </a:r>
            <a:r>
              <a:rPr lang="en-US" sz="4000" b="1" dirty="0" smtClean="0">
                <a:cs typeface="Tahoma" pitchFamily="34" charset="0"/>
              </a:rPr>
              <a:t>,        carrot</a:t>
            </a:r>
            <a:endParaRPr lang="en-US" sz="4000" dirty="0" smtClean="0">
              <a:cs typeface="Tahoma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0000"/>
                </a:solidFill>
                <a:cs typeface="Tahoma" pitchFamily="34" charset="0"/>
              </a:rPr>
              <a:t>      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[o] </a:t>
            </a:r>
            <a:r>
              <a:rPr lang="fr-FR" sz="4000" b="1" dirty="0" smtClean="0">
                <a:cs typeface="Tahoma" pitchFamily="34" charset="0"/>
              </a:rPr>
              <a:t>– </a:t>
            </a:r>
            <a:r>
              <a:rPr lang="en-US" sz="4000" dirty="0" smtClean="0">
                <a:cs typeface="Tahoma" pitchFamily="34" charset="0"/>
              </a:rPr>
              <a:t>c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o</a:t>
            </a:r>
            <a:r>
              <a:rPr lang="en-US" sz="4000" dirty="0" smtClean="0">
                <a:cs typeface="Tahoma" pitchFamily="34" charset="0"/>
              </a:rPr>
              <a:t>ffee, p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o</a:t>
            </a:r>
            <a:r>
              <a:rPr lang="en-US" sz="4000" dirty="0" smtClean="0">
                <a:cs typeface="Tahoma" pitchFamily="34" charset="0"/>
              </a:rPr>
              <a:t>rridge, 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o</a:t>
            </a:r>
            <a:r>
              <a:rPr lang="en-US" sz="4000" dirty="0" smtClean="0">
                <a:cs typeface="Tahoma" pitchFamily="34" charset="0"/>
              </a:rPr>
              <a:t>range</a:t>
            </a:r>
            <a:endParaRPr lang="ru-RU" sz="4000" dirty="0" smtClean="0">
              <a:cs typeface="Tahoma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rgbClr val="FF0000"/>
                </a:solidFill>
                <a:cs typeface="Tahoma" pitchFamily="34" charset="0"/>
              </a:rPr>
              <a:t>      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[ </a:t>
            </a:r>
            <a:r>
              <a:rPr lang="en-US" sz="4000" b="1" dirty="0" err="1" smtClean="0">
                <a:solidFill>
                  <a:srgbClr val="FF0000"/>
                </a:solidFill>
                <a:cs typeface="Tahoma" pitchFamily="34" charset="0"/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:]</a:t>
            </a:r>
            <a:r>
              <a:rPr lang="en-US" sz="4000" b="1" dirty="0" smtClean="0">
                <a:solidFill>
                  <a:schemeClr val="bg1"/>
                </a:solidFill>
                <a:cs typeface="Tahoma" pitchFamily="34" charset="0"/>
              </a:rPr>
              <a:t> </a:t>
            </a:r>
            <a:r>
              <a:rPr lang="fr-FR" sz="4000" b="1" dirty="0" smtClean="0">
                <a:cs typeface="Tahoma" pitchFamily="34" charset="0"/>
              </a:rPr>
              <a:t>–</a:t>
            </a:r>
            <a:r>
              <a:rPr lang="ru-RU" sz="4000" b="1" dirty="0" smtClean="0">
                <a:solidFill>
                  <a:schemeClr val="bg1"/>
                </a:solidFill>
                <a:cs typeface="Tahoma" pitchFamily="34" charset="0"/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ea</a:t>
            </a:r>
            <a:r>
              <a:rPr lang="en-US" sz="4000" dirty="0" smtClean="0">
                <a:cs typeface="Tahoma" pitchFamily="34" charset="0"/>
              </a:rPr>
              <a:t>t</a:t>
            </a:r>
            <a:r>
              <a:rPr lang="ru-RU" sz="4000" dirty="0" smtClean="0">
                <a:cs typeface="Tahoma" pitchFamily="34" charset="0"/>
              </a:rPr>
              <a:t>,</a:t>
            </a:r>
            <a:r>
              <a:rPr lang="ru-RU" sz="4000" dirty="0" smtClean="0">
                <a:solidFill>
                  <a:schemeClr val="bg1"/>
                </a:solidFill>
                <a:cs typeface="Tahoma" pitchFamily="34" charset="0"/>
              </a:rPr>
              <a:t> </a:t>
            </a:r>
            <a:r>
              <a:rPr lang="en-US" sz="4000" dirty="0" smtClean="0">
                <a:cs typeface="Tahoma" pitchFamily="34" charset="0"/>
              </a:rPr>
              <a:t>ch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ee</a:t>
            </a:r>
            <a:r>
              <a:rPr lang="en-US" sz="4000" dirty="0" smtClean="0">
                <a:cs typeface="Tahoma" pitchFamily="34" charset="0"/>
              </a:rPr>
              <a:t>se, m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ea</a:t>
            </a:r>
            <a:r>
              <a:rPr lang="en-US" sz="4000" dirty="0" smtClean="0">
                <a:cs typeface="Tahoma" pitchFamily="34" charset="0"/>
              </a:rPr>
              <a:t>t,</a:t>
            </a:r>
            <a:r>
              <a:rPr lang="en-US" sz="4000" dirty="0" smtClean="0">
                <a:solidFill>
                  <a:schemeClr val="bg1"/>
                </a:solidFill>
                <a:cs typeface="Tahoma" pitchFamily="34" charset="0"/>
              </a:rPr>
              <a:t> </a:t>
            </a:r>
            <a:r>
              <a:rPr lang="en-US" sz="4000" dirty="0" smtClean="0">
                <a:cs typeface="Tahoma" pitchFamily="34" charset="0"/>
              </a:rPr>
              <a:t>t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ea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cs typeface="Tahoma" pitchFamily="34" charset="0"/>
              </a:rPr>
              <a:t>      </a:t>
            </a:r>
            <a:r>
              <a:rPr lang="fr-FR" sz="4000" b="1" dirty="0" smtClean="0">
                <a:solidFill>
                  <a:srgbClr val="FF0000"/>
                </a:solidFill>
                <a:cs typeface="Tahoma" pitchFamily="34" charset="0"/>
              </a:rPr>
              <a:t>[</a:t>
            </a:r>
            <a:r>
              <a:rPr lang="en-US" sz="4000" b="1" dirty="0" smtClean="0">
                <a:solidFill>
                  <a:srgbClr val="FF0000"/>
                </a:solidFill>
                <a:latin typeface="Helvetica"/>
              </a:rPr>
              <a:t>æ</a:t>
            </a:r>
            <a:r>
              <a:rPr lang="en-US" sz="4000" b="1" dirty="0">
                <a:solidFill>
                  <a:srgbClr val="FF0000"/>
                </a:solidFill>
                <a:cs typeface="Tahoma" pitchFamily="34" charset="0"/>
              </a:rPr>
              <a:t>]</a:t>
            </a:r>
            <a:r>
              <a:rPr lang="fr-FR" sz="4000" b="1" dirty="0" smtClean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fr-FR" sz="4000" dirty="0" smtClean="0">
                <a:cs typeface="Tahoma" pitchFamily="34" charset="0"/>
              </a:rPr>
              <a:t>–</a:t>
            </a:r>
            <a:r>
              <a:rPr lang="en-US" sz="4000" dirty="0" smtClean="0">
                <a:cs typeface="Tahoma" pitchFamily="34" charset="0"/>
              </a:rPr>
              <a:t>j</a:t>
            </a:r>
            <a:r>
              <a:rPr lang="en-US" sz="4000" b="1" dirty="0" smtClean="0">
                <a:solidFill>
                  <a:srgbClr val="FF0000"/>
                </a:solidFill>
                <a:cs typeface="Tahoma" pitchFamily="34" charset="0"/>
              </a:rPr>
              <a:t>a</a:t>
            </a:r>
            <a:r>
              <a:rPr lang="en-US" sz="4000" dirty="0" smtClean="0">
                <a:cs typeface="Tahoma" pitchFamily="34" charset="0"/>
              </a:rPr>
              <a:t>m</a:t>
            </a:r>
            <a:r>
              <a:rPr lang="fr-FR" sz="4000" dirty="0" smtClean="0">
                <a:cs typeface="Tahoma" pitchFamily="34" charset="0"/>
              </a:rPr>
              <a:t>, c</a:t>
            </a:r>
            <a:r>
              <a:rPr lang="fr-FR" sz="4000" b="1" dirty="0" smtClean="0">
                <a:solidFill>
                  <a:srgbClr val="FF0000"/>
                </a:solidFill>
                <a:cs typeface="Tahoma" pitchFamily="34" charset="0"/>
              </a:rPr>
              <a:t>a</a:t>
            </a:r>
            <a:r>
              <a:rPr lang="fr-FR" sz="4000" dirty="0" smtClean="0">
                <a:cs typeface="Tahoma" pitchFamily="34" charset="0"/>
              </a:rPr>
              <a:t>bbage,c</a:t>
            </a:r>
            <a:r>
              <a:rPr lang="fr-FR" sz="4000" b="1" dirty="0" smtClean="0">
                <a:solidFill>
                  <a:srgbClr val="FF0000"/>
                </a:solidFill>
                <a:cs typeface="Tahoma" pitchFamily="34" charset="0"/>
              </a:rPr>
              <a:t>a</a:t>
            </a:r>
            <a:r>
              <a:rPr lang="fr-FR" sz="4000" dirty="0" smtClean="0">
                <a:cs typeface="Tahoma" pitchFamily="34" charset="0"/>
              </a:rPr>
              <a:t>rrot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357166"/>
            <a:ext cx="6786610" cy="150019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0070C0"/>
                </a:solidFill>
                <a:latin typeface="Comic Sans MS" pitchFamily="66" charset="0"/>
              </a:rPr>
              <a:t>Речевая зарядка</a:t>
            </a:r>
            <a: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br>
              <a:rPr lang="en-US" b="1" u="sng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Answer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the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question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828800"/>
            <a:ext cx="6897688" cy="4227513"/>
          </a:xfrm>
        </p:spPr>
        <p:txBody>
          <a:bodyPr>
            <a:normAutofit/>
          </a:bodyPr>
          <a:lstStyle/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40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8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</a:t>
            </a: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What do you like to eat?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What do you like to drink?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What would like to eat for lunch?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Do you like to eat sweets?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Is it healthy to eat much sweet food?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400" b="1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      Do you like sandwiches?</a:t>
            </a:r>
          </a:p>
          <a:p>
            <a:pPr marL="742950" indent="-7429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en-US" sz="1800" b="1" dirty="0" smtClean="0"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4000" b="1" dirty="0" smtClean="0">
              <a:latin typeface="Comic Sans MS" pitchFamily="66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186738" cy="830997"/>
          </a:xfr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err="1" smtClean="0">
                <a:solidFill>
                  <a:srgbClr val="FF0000"/>
                </a:solidFill>
                <a:latin typeface="Comic Sans MS" pitchFamily="66" charset="0"/>
              </a:rPr>
              <a:t>Физминутка</a:t>
            </a:r>
            <a:endParaRPr lang="ru-RU" sz="4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91088"/>
          </a:xfrm>
        </p:spPr>
        <p:txBody>
          <a:bodyPr/>
          <a:lstStyle/>
          <a:p>
            <a:pPr marL="514350" indent="-514350" algn="ctr">
              <a:buNone/>
            </a:pPr>
            <a:r>
              <a:rPr lang="en-US" sz="4400" dirty="0" smtClean="0"/>
              <a:t>Let`s have a rest</a:t>
            </a:r>
            <a:endParaRPr lang="ru-RU" sz="4400" dirty="0" smtClean="0"/>
          </a:p>
          <a:p>
            <a:pPr marL="514350" indent="-514350" algn="ctr">
              <a:buNone/>
            </a:pPr>
            <a:r>
              <a:rPr lang="en-US" sz="2800" dirty="0" smtClean="0"/>
              <a:t>Hands up!</a:t>
            </a:r>
            <a:endParaRPr lang="ru-RU" sz="2800" dirty="0" smtClean="0"/>
          </a:p>
          <a:p>
            <a:pPr marL="514350" indent="-514350" algn="ctr">
              <a:buNone/>
            </a:pPr>
            <a:r>
              <a:rPr lang="en-US" sz="2800" dirty="0" smtClean="0"/>
              <a:t> Hands down! </a:t>
            </a:r>
            <a:endParaRPr lang="ru-RU" sz="2800" dirty="0" smtClean="0"/>
          </a:p>
          <a:p>
            <a:pPr marL="514350" indent="-514350" algn="ctr">
              <a:buNone/>
            </a:pPr>
            <a:r>
              <a:rPr lang="en-US" sz="2800" dirty="0" smtClean="0"/>
              <a:t>To the sides! </a:t>
            </a:r>
            <a:endParaRPr lang="ru-RU" sz="2800" dirty="0" smtClean="0"/>
          </a:p>
          <a:p>
            <a:pPr marL="514350" indent="-514350" algn="ctr">
              <a:buNone/>
            </a:pPr>
            <a:r>
              <a:rPr lang="en-US" sz="2800" dirty="0" smtClean="0"/>
              <a:t>Bend left! Bend right!</a:t>
            </a:r>
            <a:endParaRPr lang="ru-RU" sz="2800" dirty="0" smtClean="0"/>
          </a:p>
          <a:p>
            <a:pPr marL="514350" indent="-514350" algn="ctr">
              <a:buNone/>
            </a:pPr>
            <a:r>
              <a:rPr lang="en-US" sz="2800" dirty="0" smtClean="0"/>
              <a:t> One, two, three! Hop!</a:t>
            </a:r>
            <a:endParaRPr lang="ru-RU" sz="2800" dirty="0" smtClean="0"/>
          </a:p>
          <a:p>
            <a:pPr marL="514350" indent="-514350" algn="ctr">
              <a:buNone/>
            </a:pPr>
            <a:r>
              <a:rPr lang="en-US" sz="2800" dirty="0" smtClean="0"/>
              <a:t> One, two, three! Stop! Stand still!</a:t>
            </a:r>
            <a:endParaRPr lang="ru-RU" sz="2800" b="1" dirty="0" smtClean="0">
              <a:latin typeface="Comic Sans MS" pitchFamily="66" charset="0"/>
            </a:endParaRPr>
          </a:p>
        </p:txBody>
      </p:sp>
      <p:pic>
        <p:nvPicPr>
          <p:cNvPr id="8" name="Picture 2" descr="C:\Users\Наталья\Desktop\45887081_f935c3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2517243" cy="1887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20868075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4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186738" cy="1569660"/>
          </a:xfr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rgbClr val="0070C0"/>
                </a:solidFill>
                <a:latin typeface="Comic Sans MS" pitchFamily="66" charset="0"/>
              </a:rPr>
              <a:t> </a:t>
            </a:r>
            <a:br>
              <a:rPr lang="en-US" sz="4800" b="1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48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15328" cy="5000660"/>
          </a:xfrm>
        </p:spPr>
        <p:txBody>
          <a:bodyPr/>
          <a:lstStyle/>
          <a:p>
            <a:pPr marL="514350" indent="-514350" eaLnBrk="1" hangingPunct="1">
              <a:buFont typeface="Wingdings 2" pitchFamily="18" charset="2"/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endParaRPr lang="en-US" sz="54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514350" indent="-514350" algn="ctr">
              <a:buNone/>
            </a:pPr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5400" dirty="0" smtClean="0"/>
              <a:t>Complete the sentences </a:t>
            </a:r>
            <a:r>
              <a:rPr lang="ru-RU" sz="5400" dirty="0" smtClean="0"/>
              <a:t>       </a:t>
            </a:r>
            <a:r>
              <a:rPr lang="en-US" sz="5400" dirty="0" smtClean="0"/>
              <a:t>with is or are.</a:t>
            </a:r>
            <a:endParaRPr lang="en-US" sz="5400" b="1" dirty="0" smtClean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 marL="514350" indent="-514350" algn="ctr" eaLnBrk="1" hangingPunct="1">
              <a:buFont typeface="Wingdings 2" pitchFamily="18" charset="2"/>
              <a:buNone/>
            </a:pPr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</a:t>
            </a:r>
          </a:p>
        </p:txBody>
      </p:sp>
    </p:spTree>
    <p:extLst>
      <p:ext uri="{BB962C8B-B14F-4D97-AF65-F5344CB8AC3E}">
        <p14:creationId xmlns="" xmlns:p14="http://schemas.microsoft.com/office/powerpoint/2010/main" val="378086919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en-US" sz="2400" b="1" dirty="0" smtClean="0"/>
              <a:t>There </a:t>
            </a:r>
            <a:r>
              <a:rPr lang="en-US" sz="2400" b="1" u="sng" dirty="0" smtClean="0"/>
              <a:t>are</a:t>
            </a:r>
            <a:r>
              <a:rPr lang="en-US" sz="2400" b="1" dirty="0" smtClean="0"/>
              <a:t> some oranges and an apple on the plate.</a:t>
            </a:r>
          </a:p>
          <a:p>
            <a:r>
              <a:rPr lang="en-US" sz="2400" b="1" dirty="0" smtClean="0"/>
              <a:t>There </a:t>
            </a:r>
            <a:r>
              <a:rPr lang="en-US" sz="2400" b="1" u="sng" dirty="0" smtClean="0"/>
              <a:t>is</a:t>
            </a:r>
            <a:r>
              <a:rPr lang="en-US" sz="2400" b="1" dirty="0" smtClean="0"/>
              <a:t> some bread on the dish.</a:t>
            </a:r>
          </a:p>
          <a:p>
            <a:r>
              <a:rPr lang="en-US" sz="2400" b="1" dirty="0" smtClean="0"/>
              <a:t>There </a:t>
            </a:r>
            <a:r>
              <a:rPr lang="en-US" sz="2400" b="1" u="sng" dirty="0" smtClean="0"/>
              <a:t>are</a:t>
            </a:r>
            <a:r>
              <a:rPr lang="en-US" sz="2400" b="1" dirty="0" smtClean="0"/>
              <a:t> not any eggs in the fridge.</a:t>
            </a:r>
          </a:p>
          <a:p>
            <a:r>
              <a:rPr lang="en-US" sz="2400" b="1" dirty="0" smtClean="0"/>
              <a:t>There </a:t>
            </a:r>
            <a:r>
              <a:rPr lang="en-US" sz="2400" b="1" u="sng" dirty="0" smtClean="0"/>
              <a:t>is</a:t>
            </a:r>
            <a:r>
              <a:rPr lang="en-US" sz="2400" b="1" dirty="0" smtClean="0"/>
              <a:t> some tea in the cup.</a:t>
            </a:r>
            <a:endParaRPr lang="ru-RU" sz="2400" b="1" dirty="0" smtClean="0"/>
          </a:p>
          <a:p>
            <a:r>
              <a:rPr lang="en-US" sz="2400" b="1" dirty="0" smtClean="0"/>
              <a:t>There </a:t>
            </a:r>
            <a:r>
              <a:rPr lang="en-US" sz="2400" b="1" u="sng" dirty="0" smtClean="0"/>
              <a:t>are</a:t>
            </a:r>
            <a:r>
              <a:rPr lang="en-US" sz="2400" b="1" dirty="0" smtClean="0"/>
              <a:t> some cucumbers and tomatoes in this salad.</a:t>
            </a:r>
            <a:endParaRPr lang="ru-RU" sz="2400" b="1" dirty="0" smtClean="0"/>
          </a:p>
          <a:p>
            <a:r>
              <a:rPr lang="ru-RU" sz="2400" b="1" dirty="0" smtClean="0"/>
              <a:t>   </a:t>
            </a:r>
            <a:r>
              <a:rPr lang="en-US" sz="2400" b="1" dirty="0" smtClean="0"/>
              <a:t>There </a:t>
            </a:r>
            <a:r>
              <a:rPr lang="en-US" sz="2400" b="1" u="sng" dirty="0" smtClean="0"/>
              <a:t>is</a:t>
            </a:r>
            <a:r>
              <a:rPr lang="en-US" sz="2400" b="1" dirty="0" smtClean="0"/>
              <a:t> no any milk in the jug.</a:t>
            </a:r>
          </a:p>
          <a:p>
            <a:pPr algn="ctr">
              <a:buNone/>
            </a:pPr>
            <a:endParaRPr lang="en-US" sz="2400" b="1" dirty="0" smtClean="0"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714356"/>
            <a:ext cx="71437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/>
              <a:t>Complete the sentences </a:t>
            </a:r>
            <a:r>
              <a:rPr lang="ru-RU" sz="4000" dirty="0" smtClean="0"/>
              <a:t>       </a:t>
            </a:r>
            <a:r>
              <a:rPr lang="en-US" sz="4000" dirty="0" smtClean="0"/>
              <a:t>with is or are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0685326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7653366" cy="480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668250"/>
            <a:ext cx="8215370" cy="583258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1200" dirty="0" smtClean="0"/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1200" dirty="0" smtClean="0"/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1200" dirty="0" smtClean="0"/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endParaRPr lang="ru-RU" sz="1200" dirty="0" smtClean="0"/>
          </a:p>
          <a:p>
            <a:pPr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6600" dirty="0" smtClean="0"/>
              <a:t>work in pairs</a:t>
            </a:r>
            <a:endParaRPr lang="ru-RU" sz="6600" dirty="0">
              <a:solidFill>
                <a:srgbClr val="002060"/>
              </a:solidFill>
              <a:latin typeface="Comic Sans MS" panose="030F0702030302020204" pitchFamily="66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24369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storical Places in London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</TotalTime>
  <Words>192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Historical Places in London</vt:lpstr>
      <vt:lpstr>Слайд 1</vt:lpstr>
      <vt:lpstr>Слайд 2</vt:lpstr>
      <vt:lpstr>Тема урока: </vt:lpstr>
      <vt:lpstr>Слайд 4</vt:lpstr>
      <vt:lpstr>Речевая зарядка  Answer the question:</vt:lpstr>
      <vt:lpstr>Физминутка</vt:lpstr>
      <vt:lpstr>  </vt:lpstr>
      <vt:lpstr> </vt:lpstr>
      <vt:lpstr>Слайд 9</vt:lpstr>
      <vt:lpstr>  Name the colours of food</vt:lpstr>
      <vt:lpstr>Слайд 11</vt:lpstr>
      <vt:lpstr>Слайд 12</vt:lpstr>
      <vt:lpstr>Слайд 13</vt:lpstr>
      <vt:lpstr>Слайд 14</vt:lpstr>
      <vt:lpstr>Homework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and Russian Holidays</dc:title>
  <dc:creator>Toshiba</dc:creator>
  <cp:lastModifiedBy>050816</cp:lastModifiedBy>
  <cp:revision>269</cp:revision>
  <dcterms:created xsi:type="dcterms:W3CDTF">2013-03-24T10:32:21Z</dcterms:created>
  <dcterms:modified xsi:type="dcterms:W3CDTF">2022-02-25T08:56:44Z</dcterms:modified>
</cp:coreProperties>
</file>